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Roboto"/>
      <p:regular r:id="rId51"/>
      <p:bold r:id="rId52"/>
      <p:italic r:id="rId53"/>
      <p:boldItalic r:id="rId54"/>
    </p:embeddedFont>
    <p:embeddedFont>
      <p:font typeface="Source Serif Pro"/>
      <p:regular r:id="rId55"/>
      <p:bold r:id="rId56"/>
      <p:italic r:id="rId57"/>
      <p:boldItalic r:id="rId58"/>
    </p:embeddedFont>
    <p:embeddedFont>
      <p:font typeface="Montserrat"/>
      <p:regular r:id="rId59"/>
      <p:bold r:id="rId60"/>
      <p:italic r:id="rId61"/>
      <p:boldItalic r:id="rId62"/>
    </p:embeddedFont>
    <p:embeddedFont>
      <p:font typeface="Lato"/>
      <p:regular r:id="rId63"/>
      <p:bold r:id="rId64"/>
      <p:italic r:id="rId65"/>
      <p:boldItalic r:id="rId66"/>
    </p:embeddedFont>
    <p:embeddedFont>
      <p:font typeface="Quicksand"/>
      <p:regular r:id="rId67"/>
      <p:bold r:id="rId68"/>
    </p:embeddedFont>
    <p:embeddedFont>
      <p:font typeface="Barlow"/>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regular.fntdata"/><Relationship Id="rId72" Type="http://schemas.openxmlformats.org/officeDocument/2006/relationships/font" Target="fonts/Barlow-boldItalic.fntdata"/><Relationship Id="rId31" Type="http://schemas.openxmlformats.org/officeDocument/2006/relationships/slide" Target="slides/slide27.xml"/><Relationship Id="rId75" Type="http://schemas.openxmlformats.org/officeDocument/2006/relationships/font" Target="fonts/OpenSans-italic.fntdata"/><Relationship Id="rId30" Type="http://schemas.openxmlformats.org/officeDocument/2006/relationships/slide" Target="slides/slide26.xml"/><Relationship Id="rId74" Type="http://schemas.openxmlformats.org/officeDocument/2006/relationships/font" Target="fonts/OpenSans-bold.fntdata"/><Relationship Id="rId33" Type="http://schemas.openxmlformats.org/officeDocument/2006/relationships/slide" Target="slides/slide29.xml"/><Relationship Id="rId32" Type="http://schemas.openxmlformats.org/officeDocument/2006/relationships/slide" Target="slides/slide28.xml"/><Relationship Id="rId76" Type="http://schemas.openxmlformats.org/officeDocument/2006/relationships/font" Target="fonts/OpenSans-bold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Barlow-italic.fntdata"/><Relationship Id="rId70" Type="http://schemas.openxmlformats.org/officeDocument/2006/relationships/font" Target="fonts/Barlow-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6.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8.xml"/><Relationship Id="rId66" Type="http://schemas.openxmlformats.org/officeDocument/2006/relationships/font" Target="fonts/Lato-boldItalic.fntdata"/><Relationship Id="rId21" Type="http://schemas.openxmlformats.org/officeDocument/2006/relationships/slide" Target="slides/slide17.xml"/><Relationship Id="rId65" Type="http://schemas.openxmlformats.org/officeDocument/2006/relationships/font" Target="fonts/Lato-italic.fntdata"/><Relationship Id="rId24" Type="http://schemas.openxmlformats.org/officeDocument/2006/relationships/slide" Target="slides/slide20.xml"/><Relationship Id="rId68" Type="http://schemas.openxmlformats.org/officeDocument/2006/relationships/font" Target="fonts/Quicksand-bold.fntdata"/><Relationship Id="rId23" Type="http://schemas.openxmlformats.org/officeDocument/2006/relationships/slide" Target="slides/slide19.xml"/><Relationship Id="rId67" Type="http://schemas.openxmlformats.org/officeDocument/2006/relationships/font" Target="fonts/Quicksand-regular.fntdata"/><Relationship Id="rId60" Type="http://schemas.openxmlformats.org/officeDocument/2006/relationships/font" Target="fonts/Montserrat-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Barlow-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regular.fntdata"/><Relationship Id="rId50" Type="http://schemas.openxmlformats.org/officeDocument/2006/relationships/slide" Target="slides/slide46.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7.xml"/><Relationship Id="rId55" Type="http://schemas.openxmlformats.org/officeDocument/2006/relationships/font" Target="fonts/SourceSerifPro-regular.fntdata"/><Relationship Id="rId10" Type="http://schemas.openxmlformats.org/officeDocument/2006/relationships/slide" Target="slides/slide6.xml"/><Relationship Id="rId54" Type="http://schemas.openxmlformats.org/officeDocument/2006/relationships/font" Target="fonts/Roboto-boldItalic.fntdata"/><Relationship Id="rId13" Type="http://schemas.openxmlformats.org/officeDocument/2006/relationships/slide" Target="slides/slide9.xml"/><Relationship Id="rId57" Type="http://schemas.openxmlformats.org/officeDocument/2006/relationships/font" Target="fonts/SourceSerifPro-italic.fntdata"/><Relationship Id="rId12" Type="http://schemas.openxmlformats.org/officeDocument/2006/relationships/slide" Target="slides/slide8.xml"/><Relationship Id="rId56" Type="http://schemas.openxmlformats.org/officeDocument/2006/relationships/font" Target="fonts/SourceSerifPro-bold.fntdata"/><Relationship Id="rId15" Type="http://schemas.openxmlformats.org/officeDocument/2006/relationships/slide" Target="slides/slide11.xml"/><Relationship Id="rId59" Type="http://schemas.openxmlformats.org/officeDocument/2006/relationships/font" Target="fonts/Montserrat-regular.fntdata"/><Relationship Id="rId14" Type="http://schemas.openxmlformats.org/officeDocument/2006/relationships/slide" Target="slides/slide10.xml"/><Relationship Id="rId58" Type="http://schemas.openxmlformats.org/officeDocument/2006/relationships/font" Target="fonts/SourceSerifPr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f769b0604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f769b060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Olá boa tarde a todos,</a:t>
            </a:r>
            <a:endParaRPr/>
          </a:p>
          <a:p>
            <a:pPr indent="0" lvl="0" marL="0" rtl="0" algn="l">
              <a:spcBef>
                <a:spcPts val="0"/>
              </a:spcBef>
              <a:spcAft>
                <a:spcPts val="0"/>
              </a:spcAft>
              <a:buNone/>
            </a:pPr>
            <a:r>
              <a:rPr lang="en"/>
              <a:t>Primeiramente nós </a:t>
            </a:r>
            <a:r>
              <a:rPr lang="en"/>
              <a:t>gostaríamos</a:t>
            </a:r>
            <a:r>
              <a:rPr lang="en"/>
              <a:t> de fazer uma breve apresentação do nosso time de desenvolvimento: eu sou 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Nome </a:t>
            </a:r>
            <a:endParaRPr/>
          </a:p>
          <a:p>
            <a:pPr indent="0" lvl="0" marL="0" rtl="0" algn="l">
              <a:spcBef>
                <a:spcPts val="0"/>
              </a:spcBef>
              <a:spcAft>
                <a:spcPts val="0"/>
              </a:spcAft>
              <a:buNone/>
            </a:pPr>
            <a:r>
              <a:rPr lang="en"/>
              <a:t>Idade</a:t>
            </a:r>
            <a:endParaRPr/>
          </a:p>
          <a:p>
            <a:pPr indent="0" lvl="0" marL="0" rtl="0" algn="l">
              <a:spcBef>
                <a:spcPts val="0"/>
              </a:spcBef>
              <a:spcAft>
                <a:spcPts val="0"/>
              </a:spcAft>
              <a:buNone/>
            </a:pPr>
            <a:r>
              <a:rPr lang="en"/>
              <a:t>Formação</a:t>
            </a:r>
            <a:endParaRPr/>
          </a:p>
          <a:p>
            <a:pPr indent="0" lvl="0" marL="0" rtl="0" algn="l">
              <a:spcBef>
                <a:spcPts val="0"/>
              </a:spcBef>
              <a:spcAft>
                <a:spcPts val="0"/>
              </a:spcAft>
              <a:buNone/>
            </a:pPr>
            <a:r>
              <a:rPr lang="en"/>
              <a:t>Onde mora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92539d425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92539d42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Na montagem do nosso cronograma utilizamos metodologia ágil, “framework scrum”, para </a:t>
            </a:r>
            <a:r>
              <a:rPr b="1" lang="en"/>
              <a:t>otimizar</a:t>
            </a:r>
            <a:r>
              <a:rPr b="1" lang="en"/>
              <a:t> o  nosso tempo. Com objetivo de aumentar a produtividade, fazendo o dobro do trabalho na metade do tempo. Criamos o “backlog” onde foi listado as tarefas do projeto e nosso “Team Scrum” foi auto-gerenciavel, produzimos de uma forma </a:t>
            </a:r>
            <a:r>
              <a:rPr b="1" lang="en"/>
              <a:t>anônima, sem depender de outra área. Realizamos “Daily meetings” para alinhamento da equipe.</a:t>
            </a:r>
            <a:endParaRPr b="1"/>
          </a:p>
          <a:p>
            <a:pPr indent="0" lvl="0" marL="0" rtl="0" algn="just">
              <a:spcBef>
                <a:spcPts val="0"/>
              </a:spcBef>
              <a:spcAft>
                <a:spcPts val="0"/>
              </a:spcAft>
              <a:buNone/>
            </a:pPr>
            <a:r>
              <a:rPr b="1" lang="en"/>
              <a:t>Começamos a produção do nosso trabalho no dia 05 de Janeiro, após receber o escopo do projeto e finalizamos no prazo estipulado com um total aproximado de 120 horas de cada recurso.</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b="1" lang="en">
                <a:solidFill>
                  <a:srgbClr val="666666"/>
                </a:solidFill>
              </a:rPr>
              <a:t>Backlog: </a:t>
            </a:r>
            <a:r>
              <a:rPr lang="en" sz="1200">
                <a:solidFill>
                  <a:srgbClr val="666666"/>
                </a:solidFill>
                <a:highlight>
                  <a:srgbClr val="FFFFFF"/>
                </a:highlight>
              </a:rPr>
              <a:t>Sua função é documentar de forma clara todos os requisitos que vão surgindo durante o desenvolvimento de um projeto.</a:t>
            </a:r>
            <a:endParaRPr sz="1200">
              <a:solidFill>
                <a:srgbClr val="666666"/>
              </a:solidFill>
              <a:highlight>
                <a:srgbClr val="FFFFFF"/>
              </a:highlight>
            </a:endParaRPr>
          </a:p>
          <a:p>
            <a:pPr indent="0" lvl="0" marL="0" rtl="0" algn="l">
              <a:spcBef>
                <a:spcPts val="0"/>
              </a:spcBef>
              <a:spcAft>
                <a:spcPts val="0"/>
              </a:spcAft>
              <a:buClr>
                <a:schemeClr val="dk1"/>
              </a:buClr>
              <a:buSzPts val="1100"/>
              <a:buFont typeface="Arial"/>
              <a:buNone/>
            </a:pPr>
            <a:r>
              <a:rPr b="1" lang="en">
                <a:solidFill>
                  <a:srgbClr val="666666"/>
                </a:solidFill>
              </a:rPr>
              <a:t>Daily meetings: </a:t>
            </a:r>
            <a:r>
              <a:rPr lang="en">
                <a:solidFill>
                  <a:srgbClr val="666666"/>
                </a:solidFill>
              </a:rPr>
              <a:t>reunião diárias</a:t>
            </a:r>
            <a:endParaRPr sz="1200">
              <a:solidFill>
                <a:srgbClr val="666666"/>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ee96341e6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ee96341e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Nossa organização sempre visou a colaboração de todos os integrantes do team, de uma maneira simples e eficiente. Utilizamos o trello para complementar com a </a:t>
            </a:r>
            <a:r>
              <a:rPr lang="en"/>
              <a:t>metodología</a:t>
            </a:r>
            <a:r>
              <a:rPr lang="en"/>
              <a:t> “KANBAN”, para gerenciar nosso projeto, dando mais transparência, utilizando cards(como se fosse post it) com o nome da tarefa vinculado ao nome do recurso do projeto. Com esta metodologia, facilitou com que todos acompanhasse em tempo real as tarefas que estavam sendo executadas, quem estava fazendo o que e em que situação estava cada tarefa. Estimulando uma interação de todos da equipe.</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e92c25544_0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e92c2554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t>1ª parte - Falar sobre os Datasets: com relação à nossa primeira etapa do nosso fluxo de trabalho, foi a extração de dados, no nosso caso procurar datasets(conjuntos de dados) que fossem sobre agricultura, dados referentes a agricultura e que fossem de fontes confiáveis, que tivessem uma qualidade com os dados e de acesso livre.</a:t>
            </a:r>
            <a:endParaRPr b="1" sz="1200"/>
          </a:p>
          <a:p>
            <a:pPr indent="0" lvl="0" marL="457200" rtl="0" algn="l">
              <a:spcBef>
                <a:spcPts val="0"/>
              </a:spcBef>
              <a:spcAft>
                <a:spcPts val="0"/>
              </a:spcAft>
              <a:buNone/>
            </a:pPr>
            <a:r>
              <a:rPr lang="en" sz="1500">
                <a:solidFill>
                  <a:schemeClr val="dk1"/>
                </a:solidFill>
                <a:highlight>
                  <a:srgbClr val="FFFFFF"/>
                </a:highlight>
                <a:latin typeface="Georgia"/>
                <a:ea typeface="Georgia"/>
                <a:cs typeface="Georgia"/>
                <a:sym typeface="Georgia"/>
              </a:rPr>
              <a:t>Contudo, um dos desafios é que muitos dados nessas linhas e colunas apresentam inconsistências que atrapalham a análise. Um exemplo: dados faltantes. Outro exemplo: dados inválidos ou errados. Sem falar em dados duplicados que também podem interferir na qualidade da análise. </a:t>
            </a:r>
            <a:endParaRPr b="1" sz="1200"/>
          </a:p>
          <a:p>
            <a:pPr indent="0" lvl="0" marL="457200" rtl="0" algn="l">
              <a:spcBef>
                <a:spcPts val="0"/>
              </a:spcBef>
              <a:spcAft>
                <a:spcPts val="0"/>
              </a:spcAft>
              <a:buNone/>
            </a:pPr>
            <a:r>
              <a:t/>
            </a:r>
            <a:endParaRPr b="1" sz="1200"/>
          </a:p>
          <a:p>
            <a:pPr indent="0" lvl="0" marL="457200" rtl="0" algn="l">
              <a:spcBef>
                <a:spcPts val="0"/>
              </a:spcBef>
              <a:spcAft>
                <a:spcPts val="0"/>
              </a:spcAft>
              <a:buNone/>
            </a:pPr>
            <a:r>
              <a:rPr b="1" lang="en" sz="1200"/>
              <a:t>Essa etapa demandou um grande esforço da equipe, pois não é uma tarefa fácil encontrar conjuntos de dados com qualidade e que fossem de acesso livre.</a:t>
            </a:r>
            <a:endParaRPr b="1" sz="1200"/>
          </a:p>
          <a:p>
            <a:pPr indent="0" lvl="0" marL="457200" rtl="0" algn="l">
              <a:spcBef>
                <a:spcPts val="0"/>
              </a:spcBef>
              <a:spcAft>
                <a:spcPts val="0"/>
              </a:spcAft>
              <a:buNone/>
            </a:pPr>
            <a:r>
              <a:rPr b="1" lang="en" sz="1200"/>
              <a:t>Ao todo encontramos 7 datasets, sendo 4 com dados Brasileiros e 3 com dados estrangeiros, sendo um do departamento de agricultura dos Estados unidos e 2 da ONU.</a:t>
            </a:r>
            <a:endParaRPr b="1" sz="1200"/>
          </a:p>
          <a:p>
            <a:pPr indent="0" lvl="0" marL="457200" rtl="0" algn="l">
              <a:spcBef>
                <a:spcPts val="0"/>
              </a:spcBef>
              <a:spcAft>
                <a:spcPts val="0"/>
              </a:spcAft>
              <a:buNone/>
            </a:pPr>
            <a:r>
              <a:t/>
            </a:r>
            <a:endParaRPr b="1" sz="1200"/>
          </a:p>
          <a:p>
            <a:pPr indent="0" lvl="0" marL="457200" rtl="0" algn="l">
              <a:spcBef>
                <a:spcPts val="0"/>
              </a:spcBef>
              <a:spcAft>
                <a:spcPts val="0"/>
              </a:spcAft>
              <a:buNone/>
            </a:pPr>
            <a:r>
              <a:t/>
            </a:r>
            <a:endParaRPr b="1" sz="1200"/>
          </a:p>
          <a:p>
            <a:pPr indent="0" lvl="0" marL="457200" rtl="0" algn="l">
              <a:spcBef>
                <a:spcPts val="0"/>
              </a:spcBef>
              <a:spcAft>
                <a:spcPts val="0"/>
              </a:spcAft>
              <a:buNone/>
            </a:pPr>
            <a:r>
              <a:t/>
            </a:r>
            <a:endParaRPr b="1" sz="1200"/>
          </a:p>
          <a:p>
            <a:pPr indent="-304800" lvl="0" marL="457200" rtl="0" algn="l">
              <a:spcBef>
                <a:spcPts val="0"/>
              </a:spcBef>
              <a:spcAft>
                <a:spcPts val="0"/>
              </a:spcAft>
              <a:buSzPts val="1200"/>
              <a:buChar char="-"/>
            </a:pPr>
            <a:r>
              <a:rPr b="1" lang="en" sz="1200"/>
              <a:t>Seguindo o processo de ETL, a nossa parte de extração foi encontrar conjuntos de dados que </a:t>
            </a:r>
            <a:endParaRPr b="1" sz="1200"/>
          </a:p>
          <a:p>
            <a:pPr indent="-304800" lvl="0" marL="457200" rtl="0" algn="l">
              <a:spcBef>
                <a:spcPts val="0"/>
              </a:spcBef>
              <a:spcAft>
                <a:spcPts val="0"/>
              </a:spcAft>
              <a:buSzPts val="1200"/>
              <a:buChar char="-"/>
            </a:pPr>
            <a:r>
              <a:rPr b="1" lang="en" sz="1200"/>
              <a:t> tivessem dados relevantes, confiáveis e de acesso liberado, como proposto no trabalho.</a:t>
            </a:r>
            <a:endParaRPr b="1" sz="1200"/>
          </a:p>
          <a:p>
            <a:pPr indent="-304800" lvl="0" marL="457200" rtl="0" algn="l">
              <a:spcBef>
                <a:spcPts val="0"/>
              </a:spcBef>
              <a:spcAft>
                <a:spcPts val="0"/>
              </a:spcAft>
              <a:buSzPts val="1200"/>
              <a:buChar char="-"/>
            </a:pPr>
            <a:r>
              <a:rPr b="1" lang="en" sz="1200"/>
              <a:t>Foi uma tarefa que demandou esforço de todos da equipe, pela dificuldade de encontrá-los</a:t>
            </a:r>
            <a:endParaRPr b="1" sz="1200"/>
          </a:p>
          <a:p>
            <a:pPr indent="-304800" lvl="0" marL="457200" rtl="0" algn="l">
              <a:spcBef>
                <a:spcPts val="0"/>
              </a:spcBef>
              <a:spcAft>
                <a:spcPts val="0"/>
              </a:spcAft>
              <a:buSzPts val="1200"/>
              <a:buChar char="-"/>
            </a:pPr>
            <a:r>
              <a:rPr b="1" lang="en" sz="1200"/>
              <a:t>O resultado dessa ampla pesquisa é a obtenção desses 7 conjuntos de dados.</a:t>
            </a:r>
            <a:endParaRPr b="1" sz="1200"/>
          </a:p>
          <a:p>
            <a:pPr indent="-304800" lvl="0" marL="457200" rtl="0" algn="l">
              <a:spcBef>
                <a:spcPts val="0"/>
              </a:spcBef>
              <a:spcAft>
                <a:spcPts val="0"/>
              </a:spcAft>
              <a:buSzPts val="1200"/>
              <a:buChar char="-"/>
            </a:pPr>
            <a:r>
              <a:rPr b="1" lang="en" sz="1200"/>
              <a:t>As fontes dos dados relativos ao Brasil, foram extraídas dos sites da: Agrostat, CEPEA</a:t>
            </a:r>
            <a:endParaRPr b="1" sz="1200"/>
          </a:p>
          <a:p>
            <a:pPr indent="-304800" lvl="0" marL="457200" rtl="0" algn="l">
              <a:spcBef>
                <a:spcPts val="0"/>
              </a:spcBef>
              <a:spcAft>
                <a:spcPts val="0"/>
              </a:spcAft>
              <a:buSzPts val="1200"/>
              <a:buChar char="-"/>
            </a:pPr>
            <a:r>
              <a:rPr b="1" lang="en" sz="1200"/>
              <a:t>E tivemos também do Departamento de Agricultura Americana e ONU.</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f769b0604_8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f769b0604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400"/>
              <a:t>Que totalizaram 7.020.951 dados!!!!!</a:t>
            </a:r>
            <a:endParaRPr b="1"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c4ca08911_0_7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c4ca08911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Essas foram as ferramentas que escolhemos para realizar o nosso projeto:</a:t>
            </a:r>
            <a:endParaRPr/>
          </a:p>
          <a:p>
            <a:pPr indent="0" lvl="0" marL="0" rtl="0" algn="l">
              <a:spcBef>
                <a:spcPts val="0"/>
              </a:spcBef>
              <a:spcAft>
                <a:spcPts val="0"/>
              </a:spcAft>
              <a:buClr>
                <a:schemeClr val="dk1"/>
              </a:buClr>
              <a:buSzPts val="1100"/>
              <a:buFont typeface="Arial"/>
              <a:buNone/>
            </a:pPr>
            <a:r>
              <a:rPr lang="en">
                <a:solidFill>
                  <a:schemeClr val="dk1"/>
                </a:solidFill>
              </a:rPr>
              <a:t>A escolha destas foi visando tecnologia </a:t>
            </a:r>
            <a:r>
              <a:rPr lang="en">
                <a:solidFill>
                  <a:schemeClr val="dk1"/>
                </a:solidFill>
              </a:rPr>
              <a:t>open source (software livre), onde encontramos o código aberto por um baixo custo de utilização, permitindo uma rápida evolução e correção de erros pois existe uma (vasta comunidade).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c4ca08911_0_1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0c4ca08911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Familiaridade.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c4ca08911_0_12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c4ca08911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DC1C6"/>
                </a:solidFill>
                <a:highlight>
                  <a:srgbClr val="202124"/>
                </a:highlight>
              </a:rPr>
              <a:t>A linguagem escolhida foi python, </a:t>
            </a:r>
            <a:r>
              <a:rPr b="1" lang="en" sz="1200">
                <a:solidFill>
                  <a:srgbClr val="BDC1C6"/>
                </a:solidFill>
                <a:highlight>
                  <a:srgbClr val="202124"/>
                </a:highlight>
              </a:rPr>
              <a:t>pois </a:t>
            </a:r>
            <a:r>
              <a:rPr lang="en" sz="1200">
                <a:solidFill>
                  <a:srgbClr val="BDC1C6"/>
                </a:solidFill>
                <a:highlight>
                  <a:srgbClr val="202124"/>
                </a:highlight>
              </a:rPr>
              <a:t>suporta programação estruturada, codificação orientada a objetos. Alem de um comunidade ja consolidada na analise de dados.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f81ffc86e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f81ffc8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C8C3BC"/>
                </a:solidFill>
                <a:highlight>
                  <a:srgbClr val="181A1B"/>
                </a:highlight>
              </a:rPr>
              <a:t>Spark é um outro framework de execução. , que funciona com um sistema de arquivos para distribuir os seus dados através do cluster e processá-los em paralelo </a:t>
            </a:r>
            <a:r>
              <a:rPr lang="en" sz="1150">
                <a:solidFill>
                  <a:srgbClr val="C8C3BC"/>
                </a:solidFill>
                <a:highlight>
                  <a:srgbClr val="181A1B"/>
                </a:highlight>
              </a:rPr>
              <a:t>ee tambem por conter propriedades atraentes para a manipulação de dados.</a:t>
            </a:r>
            <a:endParaRPr sz="1150">
              <a:solidFill>
                <a:srgbClr val="C8C3BC"/>
              </a:solidFill>
              <a:highlight>
                <a:srgbClr val="181A1B"/>
              </a:highlight>
            </a:endParaRPr>
          </a:p>
          <a:p>
            <a:pPr indent="0" lvl="0" marL="0" rtl="0" algn="l">
              <a:spcBef>
                <a:spcPts val="0"/>
              </a:spcBef>
              <a:spcAft>
                <a:spcPts val="0"/>
              </a:spcAft>
              <a:buNone/>
            </a:pPr>
            <a:r>
              <a:t/>
            </a:r>
            <a:endParaRPr sz="950">
              <a:solidFill>
                <a:srgbClr val="C8C3BC"/>
              </a:solidFill>
              <a:highlight>
                <a:srgbClr val="181A1B"/>
              </a:highlight>
            </a:endParaRPr>
          </a:p>
          <a:p>
            <a:pPr indent="0" lvl="0" marL="0" rtl="0" algn="l">
              <a:spcBef>
                <a:spcPts val="0"/>
              </a:spcBef>
              <a:spcAft>
                <a:spcPts val="0"/>
              </a:spcAft>
              <a:buClr>
                <a:schemeClr val="dk1"/>
              </a:buClr>
              <a:buSzPts val="1100"/>
              <a:buFont typeface="Arial"/>
              <a:buNone/>
            </a:pPr>
            <a:r>
              <a:rPr lang="en">
                <a:solidFill>
                  <a:schemeClr val="dk1"/>
                </a:solidFill>
              </a:rPr>
              <a:t>Utilizamos a API </a:t>
            </a:r>
            <a:r>
              <a:rPr lang="en">
                <a:solidFill>
                  <a:schemeClr val="dk1"/>
                </a:solidFill>
              </a:rPr>
              <a:t>PySpark é a interface que permitiu acessar e usar o Spark por meio da linguagem Python, onde fizemos a conexão com os bancos de dados, </a:t>
            </a:r>
            <a:r>
              <a:rPr b="1" lang="en">
                <a:solidFill>
                  <a:schemeClr val="dk1"/>
                </a:solidFill>
              </a:rPr>
              <a:t> criação de Parquet para ler o dataset….. impulsionando o desempenho de processamento do nosso projeto.</a:t>
            </a:r>
            <a:endParaRPr sz="950">
              <a:solidFill>
                <a:srgbClr val="C8C3BC"/>
              </a:solidFill>
              <a:highlight>
                <a:srgbClr val="181A1B"/>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f81ffc86e_1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f81ffc86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Todo o nosso processo foi construído na plataforma em nuvem do google, sendo que em primeiro momento realizamos todo processo local,</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Em relação a computação em nuvem é importante destacar seu conceito o fornecimento de serviços de computação, incluindo servidores, armazenamento, bancos de dados, rede, software, análise e inteligência, pela Internet (“a nuvem”)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 computação em nuvem reduz os custos da empresa em vários recursos de TI, fornecendo todos esses,  permitindo  que a empresa seja ágil e flexível.</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Para exemplificar melhor a nuvem podemos compara-la a ter </a:t>
            </a:r>
            <a:r>
              <a:rPr lang="en" sz="1200">
                <a:solidFill>
                  <a:schemeClr val="dk1"/>
                </a:solidFill>
              </a:rPr>
              <a:t>um dvd de um filme em casa ou acessa-lo de uma plataforma de streaming, que que permite vários usuarios por conta e memoriza o acesso de cada usuario aos recursos,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Os motivos do uso da plataforma em nuvem foram, principalmente:</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Alto poder computacional</a:t>
            </a:r>
            <a:r>
              <a:rPr lang="en" sz="1200">
                <a:solidFill>
                  <a:schemeClr val="dk1"/>
                </a:solidFill>
              </a:rPr>
              <a:t>, tendo  maior velocidade no processamento, superando facilmente o poder computacional das nossas máquinas local</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 Alta  disponibilidade, por ter servidores distribuídos no mundo inteiro</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Colaboração da equipe em tempo real.</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Além é claro de ser um dos requisitos do projeto.</a:t>
            </a:r>
            <a:endParaRPr sz="1200">
              <a:solidFill>
                <a:schemeClr val="dk1"/>
              </a:solidFill>
            </a:endParaRPr>
          </a:p>
          <a:p>
            <a:pPr indent="0" lvl="0" marL="0" rtl="0" algn="l">
              <a:spcBef>
                <a:spcPts val="1200"/>
              </a:spcBef>
              <a:spcAft>
                <a:spcPts val="0"/>
              </a:spcAft>
              <a:buNone/>
            </a:pPr>
            <a:r>
              <a:t/>
            </a:r>
            <a:endParaRPr sz="135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f769b0604_2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f769b060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rPr>
              <a:t>Dicas: usar tudo em inglês ou alterar para o inglês!!</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As ferramentas utilizadas na plataforma em nuvem foram: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Compute Engine: é a solução IaaS, que oferece máquinas virtuais na infraestrutura do google.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Dataproc: que é um serviços gerenciamento de clusters para processar grandes volumes de dados.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Cloud storage: local de armazenamento de todos os arquivos utilizados no projeto, como CSV, parquet e os scripts em python/pyspark.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Cloud SQL: utilizado para instanciar o banco de dados postgre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 Cassandra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IDE, o ambiente de desenvolvimento foi JUPTER</a:t>
            </a:r>
            <a:endParaRPr>
              <a:solidFill>
                <a:schemeClr val="dk1"/>
              </a:solidFill>
            </a:endParaRPr>
          </a:p>
          <a:p>
            <a:pPr indent="0" lvl="0" marL="0" rtl="0" algn="l">
              <a:spcBef>
                <a:spcPts val="1200"/>
              </a:spcBef>
              <a:spcAft>
                <a:spcPts val="1200"/>
              </a:spcAft>
              <a:buNone/>
            </a:pPr>
            <a:r>
              <a:rPr lang="en">
                <a:solidFill>
                  <a:schemeClr val="dk1"/>
                </a:solidFill>
              </a:rPr>
              <a:t>Na imagem podemos ver a configuração do nosso cluster, que esta sendo gerenciado pela ferramenta dataproc.</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ee96341e6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ee96341e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Agora, nós vamos iniciar a apresentação do nosso projeto de conclusão para o curso de engenharia de dados da Soul Code.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 tema proposto foi Agricultura</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f26a5d506_3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f26a5d506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Seguimos para a etapa de tratamento dos datasets. </a:t>
            </a:r>
            <a:r>
              <a:rPr lang="en" sz="1000">
                <a:solidFill>
                  <a:schemeClr val="dk1"/>
                </a:solidFill>
              </a:rPr>
              <a:t>No nosso caso, esses conjuntos de dados, vieram em diferentes formatos como CSV, e planilhas xls. </a:t>
            </a:r>
            <a:r>
              <a:rPr lang="en" sz="1000">
                <a:solidFill>
                  <a:srgbClr val="666666"/>
                </a:solidFill>
              </a:rPr>
              <a:t>XLS que é planilha excel..</a:t>
            </a:r>
            <a:r>
              <a:rPr lang="en" sz="1000">
                <a:solidFill>
                  <a:srgbClr val="434343"/>
                </a:solidFill>
              </a:rPr>
              <a:t> </a:t>
            </a:r>
            <a:endParaRPr sz="1000">
              <a:solidFill>
                <a:srgbClr val="434343"/>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Após a extração dos datasets, importamos </a:t>
            </a:r>
            <a:r>
              <a:rPr lang="en" sz="1000">
                <a:solidFill>
                  <a:schemeClr val="dk1"/>
                </a:solidFill>
              </a:rPr>
              <a:t>algumas bibliotecas presentes no python, para nos auxiliar neste pré-processamento dos dados que foram o PANDAS e NUMPY (essas bibliotecas nos</a:t>
            </a:r>
            <a:r>
              <a:rPr lang="en" sz="800">
                <a:solidFill>
                  <a:schemeClr val="dk1"/>
                </a:solidFill>
              </a:rPr>
              <a:t> </a:t>
            </a:r>
            <a:r>
              <a:rPr lang="en" sz="1000">
                <a:solidFill>
                  <a:srgbClr val="202124"/>
                </a:solidFill>
                <a:highlight>
                  <a:srgbClr val="FFFFFF"/>
                </a:highlight>
              </a:rPr>
              <a:t>fornece funções para a manipulação desses dados).</a:t>
            </a:r>
            <a:endParaRPr sz="8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No momento da extração, com os dados não tratados já na primeira visualização percebemos que vieram registros, com apóstrofos, acentos, dados faltantes e vírgulas indevidas que iria confundir na leitura do dataframe por ser um csv e o mesmo iria interpretar cada vírgula indevida como se fosse uma nova coluna</a:t>
            </a:r>
            <a:r>
              <a:rPr lang="en" sz="1000">
                <a:solidFill>
                  <a:srgbClr val="B7B7B7"/>
                </a:solidFill>
              </a:rPr>
              <a:t>, </a:t>
            </a:r>
            <a:r>
              <a:rPr lang="en" sz="1000">
                <a:solidFill>
                  <a:schemeClr val="dk1"/>
                </a:solidFill>
              </a:rPr>
              <a:t>então tivemos que fazer todo esse tratamento de retirada de caracteres indevidos.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t>           </a:t>
            </a:r>
            <a:r>
              <a:rPr lang="en" sz="1000">
                <a:solidFill>
                  <a:srgbClr val="B7B7B7"/>
                </a:solidFill>
              </a:rPr>
              <a:t>                              </a:t>
            </a:r>
            <a:r>
              <a:rPr lang="en" sz="1000"/>
              <a:t>                                                 </a:t>
            </a:r>
            <a:endParaRPr sz="1000"/>
          </a:p>
          <a:p>
            <a:pPr indent="0" lvl="0" marL="0" rtl="0" algn="l">
              <a:spcBef>
                <a:spcPts val="0"/>
              </a:spcBef>
              <a:spcAft>
                <a:spcPts val="0"/>
              </a:spcAft>
              <a:buNone/>
            </a:pPr>
            <a:r>
              <a:rPr lang="en" sz="1000">
                <a:solidFill>
                  <a:schemeClr val="dk1"/>
                </a:solidFill>
              </a:rPr>
              <a:t>Aqui no script temos um exemplo da utilização da função Drop. Chamamos de </a:t>
            </a:r>
            <a:r>
              <a:rPr lang="en" sz="1000">
                <a:solidFill>
                  <a:schemeClr val="dk1"/>
                </a:solidFill>
              </a:rPr>
              <a:t>Drop a exclusão das colunas que não eram interessantes para as nossas análises.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 sz="1000">
                <a:solidFill>
                  <a:srgbClr val="70757A"/>
                </a:solidFill>
              </a:rPr>
              <a:t>Read =</a:t>
            </a:r>
            <a:r>
              <a:rPr lang="en" sz="1000">
                <a:solidFill>
                  <a:srgbClr val="70757A"/>
                </a:solidFill>
              </a:rPr>
              <a:t> Leitura.</a:t>
            </a:r>
            <a:endParaRPr sz="1000">
              <a:solidFill>
                <a:srgbClr val="70757A"/>
              </a:solidFill>
            </a:endParaRPr>
          </a:p>
          <a:p>
            <a:pPr indent="0" lvl="0" marL="0" rtl="0" algn="l">
              <a:spcBef>
                <a:spcPts val="0"/>
              </a:spcBef>
              <a:spcAft>
                <a:spcPts val="0"/>
              </a:spcAft>
              <a:buNone/>
            </a:pPr>
            <a:r>
              <a:rPr b="1" lang="en" sz="1000">
                <a:solidFill>
                  <a:srgbClr val="70757A"/>
                </a:solidFill>
              </a:rPr>
              <a:t>Porque fizemos a normalização?</a:t>
            </a:r>
            <a:r>
              <a:rPr lang="en" sz="1000">
                <a:solidFill>
                  <a:srgbClr val="70757A"/>
                </a:solidFill>
              </a:rPr>
              <a:t> Porque extraimos os dados em excel, dai queriamos transformar para csv.</a:t>
            </a:r>
            <a:endParaRPr sz="1000">
              <a:solidFill>
                <a:srgbClr val="70757A"/>
              </a:solidFill>
            </a:endParaRPr>
          </a:p>
          <a:p>
            <a:pPr indent="0" lvl="0" marL="0" rtl="0" algn="l">
              <a:spcBef>
                <a:spcPts val="0"/>
              </a:spcBef>
              <a:spcAft>
                <a:spcPts val="0"/>
              </a:spcAft>
              <a:buNone/>
            </a:pPr>
            <a:r>
              <a:rPr b="1" lang="en" sz="1000">
                <a:solidFill>
                  <a:srgbClr val="70757A"/>
                </a:solidFill>
              </a:rPr>
              <a:t>Pré-Processamento</a:t>
            </a:r>
            <a:r>
              <a:rPr lang="en" sz="1000">
                <a:solidFill>
                  <a:srgbClr val="70757A"/>
                </a:solidFill>
              </a:rPr>
              <a:t>: prepara os dados para serem colocados da primeira inserção.</a:t>
            </a:r>
            <a:endParaRPr sz="1000">
              <a:solidFill>
                <a:srgbClr val="70757A"/>
              </a:solidFill>
            </a:endParaRPr>
          </a:p>
          <a:p>
            <a:pPr indent="0" lvl="0" marL="0" rtl="0" algn="l">
              <a:spcBef>
                <a:spcPts val="0"/>
              </a:spcBef>
              <a:spcAft>
                <a:spcPts val="0"/>
              </a:spcAft>
              <a:buNone/>
            </a:pPr>
            <a:r>
              <a:rPr b="1" lang="en">
                <a:solidFill>
                  <a:srgbClr val="70757A"/>
                </a:solidFill>
                <a:highlight>
                  <a:srgbClr val="FFFFFF"/>
                </a:highlight>
              </a:rPr>
              <a:t>A diferença</a:t>
            </a:r>
            <a:r>
              <a:rPr lang="en">
                <a:solidFill>
                  <a:srgbClr val="70757A"/>
                </a:solidFill>
                <a:highlight>
                  <a:srgbClr val="FFFFFF"/>
                </a:highlight>
              </a:rPr>
              <a:t> é que os </a:t>
            </a:r>
            <a:r>
              <a:rPr b="1" lang="en">
                <a:solidFill>
                  <a:srgbClr val="70757A"/>
                </a:solidFill>
                <a:highlight>
                  <a:srgbClr val="FFFFFF"/>
                </a:highlight>
              </a:rPr>
              <a:t>CSVs</a:t>
            </a:r>
            <a:r>
              <a:rPr lang="en">
                <a:solidFill>
                  <a:srgbClr val="70757A"/>
                </a:solidFill>
                <a:highlight>
                  <a:srgbClr val="FFFFFF"/>
                </a:highlight>
              </a:rPr>
              <a:t> são salvos sem formatação com os campos separados por vírgula, enquanto os arquivos </a:t>
            </a:r>
            <a:r>
              <a:rPr b="1" lang="en">
                <a:solidFill>
                  <a:srgbClr val="70757A"/>
                </a:solidFill>
                <a:highlight>
                  <a:srgbClr val="FFFFFF"/>
                </a:highlight>
              </a:rPr>
              <a:t>XLS</a:t>
            </a:r>
            <a:r>
              <a:rPr lang="en">
                <a:solidFill>
                  <a:srgbClr val="70757A"/>
                </a:solidFill>
                <a:highlight>
                  <a:srgbClr val="FFFFFF"/>
                </a:highlight>
              </a:rPr>
              <a:t> podem conter campos separados por células.</a:t>
            </a:r>
            <a:endParaRPr sz="1000">
              <a:solidFill>
                <a:srgbClr val="70757A"/>
              </a:solidFill>
            </a:endParaRPr>
          </a:p>
          <a:p>
            <a:pPr indent="0" lvl="0" marL="0" rtl="0" algn="l">
              <a:spcBef>
                <a:spcPts val="0"/>
              </a:spcBef>
              <a:spcAft>
                <a:spcPts val="0"/>
              </a:spcAft>
              <a:buNone/>
            </a:pPr>
            <a:r>
              <a:rPr lang="en" sz="950">
                <a:solidFill>
                  <a:srgbClr val="70757A"/>
                </a:solidFill>
                <a:highlight>
                  <a:srgbClr val="FFFFFF"/>
                </a:highlight>
              </a:rPr>
              <a:t>A função Pandas</a:t>
            </a:r>
            <a:r>
              <a:rPr b="1" lang="en" sz="950">
                <a:solidFill>
                  <a:srgbClr val="70757A"/>
                </a:solidFill>
                <a:highlight>
                  <a:srgbClr val="FFFFFF"/>
                </a:highlight>
              </a:rPr>
              <a:t> DataFrame to_csv</a:t>
            </a:r>
            <a:r>
              <a:rPr lang="en" sz="950">
                <a:solidFill>
                  <a:srgbClr val="70757A"/>
                </a:solidFill>
                <a:highlight>
                  <a:srgbClr val="FFFFFF"/>
                </a:highlight>
              </a:rPr>
              <a:t> () converte o DataFrame para o formato CSV.</a:t>
            </a:r>
            <a:endParaRPr sz="950">
              <a:solidFill>
                <a:srgbClr val="70757A"/>
              </a:solidFill>
              <a:highlight>
                <a:srgbClr val="FFFFFF"/>
              </a:highlight>
            </a:endParaRPr>
          </a:p>
          <a:p>
            <a:pPr indent="0" lvl="0" marL="0" rtl="0" algn="l">
              <a:spcBef>
                <a:spcPts val="0"/>
              </a:spcBef>
              <a:spcAft>
                <a:spcPts val="0"/>
              </a:spcAft>
              <a:buNone/>
            </a:pPr>
            <a:r>
              <a:t/>
            </a:r>
            <a:endParaRPr sz="950">
              <a:solidFill>
                <a:srgbClr val="70757A"/>
              </a:solidFill>
              <a:highlight>
                <a:srgbClr val="FFFFFF"/>
              </a:highlight>
            </a:endParaRPr>
          </a:p>
          <a:p>
            <a:pPr indent="0" lvl="0" marL="0" rtl="0" algn="l">
              <a:spcBef>
                <a:spcPts val="0"/>
              </a:spcBef>
              <a:spcAft>
                <a:spcPts val="0"/>
              </a:spcAft>
              <a:buNone/>
            </a:pPr>
            <a:r>
              <a:rPr lang="en" sz="1000">
                <a:solidFill>
                  <a:srgbClr val="70757A"/>
                </a:solidFill>
              </a:rPr>
              <a:t>(foi em python usamos o colab).</a:t>
            </a:r>
            <a:endParaRPr sz="1000">
              <a:solidFill>
                <a:srgbClr val="70757A"/>
              </a:solidFill>
            </a:endParaRPr>
          </a:p>
          <a:p>
            <a:pPr indent="0" lvl="0" marL="0" rtl="0" algn="l">
              <a:spcBef>
                <a:spcPts val="0"/>
              </a:spcBef>
              <a:spcAft>
                <a:spcPts val="0"/>
              </a:spcAft>
              <a:buClr>
                <a:schemeClr val="dk1"/>
              </a:buClr>
              <a:buSzPts val="1100"/>
              <a:buFont typeface="Arial"/>
              <a:buNone/>
            </a:pPr>
            <a:r>
              <a:t/>
            </a:r>
            <a:endParaRPr sz="1000">
              <a:solidFill>
                <a:srgbClr val="70757A"/>
              </a:solidFill>
            </a:endParaRPr>
          </a:p>
          <a:p>
            <a:pPr indent="0" lvl="0" marL="0" rtl="0" algn="l">
              <a:spcBef>
                <a:spcPts val="0"/>
              </a:spcBef>
              <a:spcAft>
                <a:spcPts val="0"/>
              </a:spcAft>
              <a:buClr>
                <a:schemeClr val="dk1"/>
              </a:buClr>
              <a:buSzPts val="1100"/>
              <a:buFont typeface="Arial"/>
              <a:buNone/>
            </a:pPr>
            <a:r>
              <a:rPr b="1" lang="en" sz="1200">
                <a:solidFill>
                  <a:srgbClr val="202124"/>
                </a:solidFill>
                <a:highlight>
                  <a:srgbClr val="FFFFFF"/>
                </a:highlight>
              </a:rPr>
              <a:t>Numpy</a:t>
            </a:r>
            <a:r>
              <a:rPr lang="en" sz="1200">
                <a:solidFill>
                  <a:srgbClr val="202124"/>
                </a:solidFill>
                <a:highlight>
                  <a:srgbClr val="FFFFFF"/>
                </a:highlight>
              </a:rPr>
              <a:t>, </a:t>
            </a:r>
            <a:r>
              <a:rPr b="1" lang="en" sz="1200">
                <a:solidFill>
                  <a:srgbClr val="202124"/>
                </a:solidFill>
                <a:highlight>
                  <a:srgbClr val="FFFFFF"/>
                </a:highlight>
              </a:rPr>
              <a:t>Pandas</a:t>
            </a:r>
            <a:r>
              <a:rPr lang="en" sz="1200">
                <a:solidFill>
                  <a:srgbClr val="202124"/>
                </a:solidFill>
                <a:highlight>
                  <a:srgbClr val="FFFFFF"/>
                </a:highlight>
              </a:rPr>
              <a:t> e outras: São bibliotecas para a linguagem </a:t>
            </a:r>
            <a:r>
              <a:rPr b="1" lang="en" sz="1200">
                <a:solidFill>
                  <a:srgbClr val="202124"/>
                </a:solidFill>
                <a:highlight>
                  <a:srgbClr val="FFFFFF"/>
                </a:highlight>
              </a:rPr>
              <a:t>python</a:t>
            </a:r>
            <a:r>
              <a:rPr lang="en" sz="1200">
                <a:solidFill>
                  <a:srgbClr val="202124"/>
                </a:solidFill>
                <a:highlight>
                  <a:srgbClr val="FFFFFF"/>
                </a:highlight>
              </a:rPr>
              <a:t>. Tratam-se de processos, funções e linhas de código projetados para serem utilizados em </a:t>
            </a:r>
            <a:r>
              <a:rPr b="1" lang="en" sz="1200">
                <a:solidFill>
                  <a:srgbClr val="202124"/>
                </a:solidFill>
                <a:highlight>
                  <a:srgbClr val="FFFFFF"/>
                </a:highlight>
              </a:rPr>
              <a:t>Python</a:t>
            </a:r>
            <a:r>
              <a:rPr lang="en" sz="1200">
                <a:solidFill>
                  <a:srgbClr val="202124"/>
                </a:solidFill>
                <a:highlight>
                  <a:srgbClr val="FFFFFF"/>
                </a:highlight>
              </a:rPr>
              <a:t> para finalidades como: Tratamento de Dados, Machine Learning, gráficos de visualização e outros.</a:t>
            </a:r>
            <a:endParaRPr sz="1000">
              <a:solidFill>
                <a:srgbClr val="70757A"/>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f26a5d506_3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f26a5d506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t>Após o tratamento de todo conjunto de dados, chegamos na criação do banco de dados, que tem sua importância para empresa, pois se organiza e armazena os dados. Podemos observar está ferramenta gráfica onde representa visualmente a estrutura do banco de dados, suas tabelas e suas colunas. Utilizamos a estrutura dos conjuntos de dados para criação de 8 tabelas para receber todos os registros.</a:t>
            </a:r>
            <a:endParaRPr b="1"/>
          </a:p>
          <a:p>
            <a:pPr indent="0" lvl="0" marL="0" rtl="0" algn="l">
              <a:spcBef>
                <a:spcPts val="1200"/>
              </a:spcBef>
              <a:spcAft>
                <a:spcPts val="0"/>
              </a:spcAft>
              <a:buNone/>
            </a:pPr>
            <a:r>
              <a:rPr b="1" lang="en"/>
              <a:t>Feito o tratamento desses conjuntos, fomos para a criação do banco de dados (Relacional) SQL Postgre, que irá receber esses dados.</a:t>
            </a:r>
            <a:endParaRPr b="1"/>
          </a:p>
          <a:p>
            <a:pPr indent="0" lvl="0" marL="0" rtl="0" algn="l">
              <a:spcBef>
                <a:spcPts val="0"/>
              </a:spcBef>
              <a:spcAft>
                <a:spcPts val="0"/>
              </a:spcAft>
              <a:buNone/>
            </a:pPr>
            <a:r>
              <a:rPr b="1" lang="en"/>
              <a:t>A construção desse banco de dados foi realizada seguindo a estrutura dos nossos conjuntos de dados e com isso, foram necessárias 8 tabelas, como pode ser visto no Diagrama conceitual do banco.</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Bom depois de visualizarmos os dados já tratados fomos para criação do banco de dados.</a:t>
            </a:r>
            <a:endParaRPr/>
          </a:p>
          <a:p>
            <a:pPr indent="0" lvl="0" marL="0" rtl="0" algn="l">
              <a:spcBef>
                <a:spcPts val="0"/>
              </a:spcBef>
              <a:spcAft>
                <a:spcPts val="0"/>
              </a:spcAft>
              <a:buNone/>
            </a:pPr>
            <a:r>
              <a:rPr lang="en"/>
              <a:t>Começamos a pensar na criação do modelo conceitual do banco. Que seria esse conceito para as 8 tabelas.</a:t>
            </a:r>
            <a:r>
              <a:rPr lang="en">
                <a:solidFill>
                  <a:srgbClr val="70757A"/>
                </a:solidFill>
              </a:rPr>
              <a:t>(datasets).</a:t>
            </a:r>
            <a:endParaRPr>
              <a:solidFill>
                <a:srgbClr val="70757A"/>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f26a5d506_3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f26a5d506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Em seguida, esse outro exemplo de trigger e function que altera os valores vazios da uma determinada coluna e substitui pelo valor “0”.</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Essa outra trigger substitui os valores nan por 0. (nan-vazios)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f26a5d506_3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f26a5d506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Outro ponto importante que decidimos realizar foi a criação de triggers(gatilhos) e functions(funções) que realizassem certos tratamentos nos dados, logo após a inserção dos mesmos no Banco Postgre e aqui temos como exemplo esse procedimento que multiplica os dados de uma coluna por 1000.</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Passando para o modelo lógico criamos triggers functions  para fazer um tratamento logo após a inserção dos dados no banco.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Aqui vemos um exemplo, num csv pra melhor visualização tinha uma coluna que mostrava os dados abreviados então criamos essa Trigger Function para multiplicar os valores por 1000 no momento da inserção. Pra termos a visualização do valor real.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70757A"/>
                </a:solidFill>
              </a:rPr>
              <a:t>Pra melhor visualiazação do csv estava dividido por mil, e termos o valor exato multiplicamos por mil.</a:t>
            </a:r>
            <a:endParaRPr>
              <a:solidFill>
                <a:srgbClr val="70757A"/>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f26a5d506_3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f26a5d506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(Wesley):</a:t>
            </a:r>
            <a:endParaRPr b="1">
              <a:solidFill>
                <a:schemeClr val="dk1"/>
              </a:solidFill>
            </a:endParaRPr>
          </a:p>
          <a:p>
            <a:pPr indent="0" lvl="0" marL="0" rtl="0" algn="l">
              <a:spcBef>
                <a:spcPts val="0"/>
              </a:spcBef>
              <a:spcAft>
                <a:spcPts val="0"/>
              </a:spcAft>
              <a:buNone/>
            </a:pPr>
            <a:r>
              <a:rPr b="1" lang="en">
                <a:solidFill>
                  <a:schemeClr val="dk1"/>
                </a:solidFill>
              </a:rPr>
              <a:t>Com a criação do Postgre, fomos para a criação do Cassandra que foi o nosso SGBD NoSQL que utilizamos e seguimos a mesma estrutura do Postgre, tendo 8 tabelas.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Este é um exemplo da criação de uma das 8 tabelas que utilizamos na criação do banco Cassandra. Esse é o  código da criação do Kispace e de uma das tabelas criadas.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70757A"/>
                </a:solidFill>
              </a:rPr>
              <a:t>(</a:t>
            </a:r>
            <a:r>
              <a:rPr lang="en">
                <a:solidFill>
                  <a:srgbClr val="70757A"/>
                </a:solidFill>
              </a:rPr>
              <a:t>No BD Cassandra foram criadas 8 tabelas que receberam os dados presentes no Postgre. Esse é o  código da criação da Kispace e de uma das tabelas criadas.</a:t>
            </a:r>
            <a:endParaRPr>
              <a:solidFill>
                <a:srgbClr val="70757A"/>
              </a:solidFill>
            </a:endParaRPr>
          </a:p>
          <a:p>
            <a:pPr indent="0" lvl="0" marL="0" rtl="0" algn="l">
              <a:spcBef>
                <a:spcPts val="0"/>
              </a:spcBef>
              <a:spcAft>
                <a:spcPts val="0"/>
              </a:spcAft>
              <a:buNone/>
            </a:pPr>
            <a:r>
              <a:t/>
            </a:r>
            <a:endParaRPr>
              <a:solidFill>
                <a:srgbClr val="70757A"/>
              </a:solidFill>
            </a:endParaRPr>
          </a:p>
          <a:p>
            <a:pPr indent="0" lvl="0" marL="0" rtl="0" algn="l">
              <a:spcBef>
                <a:spcPts val="0"/>
              </a:spcBef>
              <a:spcAft>
                <a:spcPts val="0"/>
              </a:spcAft>
              <a:buNone/>
            </a:pPr>
            <a:r>
              <a:rPr lang="en">
                <a:solidFill>
                  <a:srgbClr val="70757A"/>
                </a:solidFill>
              </a:rPr>
              <a:t>Este é um exemplo da criação de uma das tabelas que utilizamos na criação do banco Cassandra.</a:t>
            </a:r>
            <a:endParaRPr>
              <a:solidFill>
                <a:srgbClr val="70757A"/>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70757A"/>
                </a:solidFill>
              </a:rPr>
              <a:t>- </a:t>
            </a:r>
            <a:r>
              <a:rPr lang="en">
                <a:solidFill>
                  <a:srgbClr val="70757A"/>
                </a:solidFill>
              </a:rPr>
              <a:t>(7 trigger e 8 tabelas)</a:t>
            </a:r>
            <a:endParaRPr>
              <a:solidFill>
                <a:srgbClr val="70757A"/>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f26a5d506_3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f26a5d506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2ª parte - Inserção Postgre: após a criação dos bancos de dados seguimos para a inserção desses dados no Postgre, para essa etapa utilizamos uma biblioteca presente na linguagem python a PSYCOPG2, </a:t>
            </a:r>
            <a:endParaRPr b="1">
              <a:solidFill>
                <a:schemeClr val="dk1"/>
              </a:solidFill>
            </a:endParaRPr>
          </a:p>
          <a:p>
            <a:pPr indent="0" lvl="0" marL="0" rtl="0" algn="l">
              <a:spcBef>
                <a:spcPts val="0"/>
              </a:spcBef>
              <a:spcAft>
                <a:spcPts val="0"/>
              </a:spcAft>
              <a:buNone/>
            </a:pPr>
            <a:r>
              <a:rPr b="1" lang="en">
                <a:solidFill>
                  <a:schemeClr val="dk1"/>
                </a:solidFill>
              </a:rPr>
              <a:t>E o que é uma biblioteca?</a:t>
            </a:r>
            <a:endParaRPr b="1">
              <a:solidFill>
                <a:schemeClr val="dk1"/>
              </a:solidFill>
            </a:endParaRPr>
          </a:p>
          <a:p>
            <a:pPr indent="0" lvl="0" marL="0" rtl="0" algn="l">
              <a:spcBef>
                <a:spcPts val="0"/>
              </a:spcBef>
              <a:spcAft>
                <a:spcPts val="0"/>
              </a:spcAft>
              <a:buNone/>
            </a:pPr>
            <a:r>
              <a:rPr b="1" lang="en">
                <a:solidFill>
                  <a:schemeClr val="dk1"/>
                </a:solidFill>
              </a:rPr>
              <a:t>uma biblioteca é um conjunto de trechos de códigos já prontos que podemos usar para agregar na nossa aplicação, e essa biblioteca nos auxilia com a conexão com o Banco postgre !</a:t>
            </a:r>
            <a:endParaRPr b="1">
              <a:solidFill>
                <a:schemeClr val="dk1"/>
              </a:solidFill>
            </a:endParaRPr>
          </a:p>
          <a:p>
            <a:pPr indent="0" lvl="0" marL="0" rtl="0" algn="l">
              <a:spcBef>
                <a:spcPts val="0"/>
              </a:spcBef>
              <a:spcAft>
                <a:spcPts val="0"/>
              </a:spcAft>
              <a:buNone/>
            </a:pPr>
            <a:r>
              <a:rPr b="1" lang="en">
                <a:solidFill>
                  <a:schemeClr val="dk1"/>
                </a:solidFill>
              </a:rPr>
              <a:t>E como requisito do projeto construimos um codigo seguindo a programação orienteda à objeto. E a programação orientada a objeto é um método de construção do código em que descrevemos de uma forma abstrata um objeto do mundo real.</a:t>
            </a:r>
            <a:endParaRPr b="1">
              <a:solidFill>
                <a:schemeClr val="dk1"/>
              </a:solidFill>
            </a:endParaRPr>
          </a:p>
          <a:p>
            <a:pPr indent="0" lvl="0" marL="0" rtl="0" algn="l">
              <a:spcBef>
                <a:spcPts val="0"/>
              </a:spcBef>
              <a:spcAft>
                <a:spcPts val="0"/>
              </a:spcAft>
              <a:buNone/>
            </a:pPr>
            <a:r>
              <a:rPr b="1" lang="en">
                <a:solidFill>
                  <a:schemeClr val="dk1"/>
                </a:solidFill>
              </a:rPr>
              <a:t> Essa etapa foi a nossa primeira tarefa(job) na plataforma em nuvem do google.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45720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Utilizamos a biblioteca psycopg2 e as bibliotecas são trechos de códigos que nos auxiliam no desenvolvimento do projeto.</a:t>
            </a:r>
            <a:endParaRPr b="1">
              <a:solidFill>
                <a:schemeClr val="dk1"/>
              </a:solidFill>
            </a:endParaRPr>
          </a:p>
          <a:p>
            <a:pPr indent="0" lvl="0" marL="45720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Com os Bancos criados</a:t>
            </a:r>
            <a:r>
              <a:rPr b="1" lang="en">
                <a:solidFill>
                  <a:schemeClr val="dk1"/>
                </a:solidFill>
              </a:rPr>
              <a:t>, construímos um código orientado a objeto para a inserção no Postgre, primeiramente.</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Utilizamos a biblioteca psycopg2 para realizar a conexão com o banco.</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 esse código foi utilizado no nosso primeiro job(tarefa) na GCP</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70757A"/>
              </a:solidFill>
            </a:endParaRPr>
          </a:p>
          <a:p>
            <a:pPr indent="0" lvl="0" marL="0" rtl="0" algn="l">
              <a:spcBef>
                <a:spcPts val="0"/>
              </a:spcBef>
              <a:spcAft>
                <a:spcPts val="0"/>
              </a:spcAft>
              <a:buNone/>
            </a:pPr>
            <a:r>
              <a:rPr lang="en">
                <a:solidFill>
                  <a:srgbClr val="70757A"/>
                </a:solidFill>
              </a:rPr>
              <a:t>(Biblioteca psycopg2 que faz conexão com postgre e o python)</a:t>
            </a:r>
            <a:endParaRPr>
              <a:solidFill>
                <a:srgbClr val="70757A"/>
              </a:solidFill>
            </a:endParaRPr>
          </a:p>
          <a:p>
            <a:pPr indent="0" lvl="0" marL="0" rtl="0" algn="l">
              <a:spcBef>
                <a:spcPts val="0"/>
              </a:spcBef>
              <a:spcAft>
                <a:spcPts val="0"/>
              </a:spcAft>
              <a:buNone/>
            </a:pPr>
            <a:r>
              <a:rPr lang="en">
                <a:solidFill>
                  <a:srgbClr val="70757A"/>
                </a:solidFill>
              </a:rPr>
              <a:t>(montamos esta classe com esses dois métodos utilizados para inserir)</a:t>
            </a:r>
            <a:endParaRPr>
              <a:solidFill>
                <a:srgbClr val="70757A"/>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70757A"/>
                </a:solidFill>
              </a:rPr>
              <a:t>JOB- tarefa que insere um código e  através do JOB agnt pede pra rodar de maneira direta.</a:t>
            </a:r>
            <a:endParaRPr>
              <a:solidFill>
                <a:srgbClr val="70757A"/>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f26a5d506_3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f26a5d506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Nessa etapa tivemos um desafio, quando tentamos inserir o nosso conjunto de dados com mais de 3 milhões de registros utilizando o poder de processamento local de cada integrante do grupo, não conseguimos completar essa inserção. Então, tivemos que procurar uma solução e tivemos a ideia de inserir em blocos de registros, ao invés de inserir todos de uma unica vez. </a:t>
            </a:r>
            <a:endParaRPr b="1"/>
          </a:p>
          <a:p>
            <a:pPr indent="0" lvl="0" marL="457200" rtl="0" algn="l">
              <a:spcBef>
                <a:spcPts val="0"/>
              </a:spcBef>
              <a:spcAft>
                <a:spcPts val="0"/>
              </a:spcAft>
              <a:buNone/>
            </a:pPr>
            <a:r>
              <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500.000 registros inseridos em sequência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Aqui, ainda na inserção no Postgres, um dos desafios encontrados foi que um dos conjuntos de dados tinham mais de 3 </a:t>
            </a:r>
            <a:r>
              <a:rPr b="1" lang="en"/>
              <a:t>milhões</a:t>
            </a:r>
            <a:r>
              <a:rPr b="1" lang="en"/>
              <a:t> de dados e o processamento local não suportou o carregamento e com isso, a solução encontrada foi a inserção em blocos, inserimos 500.000 dados por vez e esse foi o código utilizado.</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f26a5d506_3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f26a5d506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Depois da inserção no banco do cliente, decidimos gerar arquivos no formato Parquet.  O motivo dessa escolha foi porque, nesse formato os arquivos ocupam um menor espaço de armazenamento e o tempo necessário para executá-los é menor!</a:t>
            </a:r>
            <a:endParaRPr b="1"/>
          </a:p>
          <a:p>
            <a:pPr indent="0" lvl="0" marL="0" rtl="0" algn="l">
              <a:spcBef>
                <a:spcPts val="0"/>
              </a:spcBef>
              <a:spcAft>
                <a:spcPts val="0"/>
              </a:spcAft>
              <a:buNone/>
            </a:pPr>
            <a:r>
              <a:rPr b="1" lang="en"/>
              <a:t>A escolha da interface JDBC se resume na leitura dos dados como dataframe, facilitando da abordagem e manipulacao.</a:t>
            </a:r>
            <a:endParaRPr b="1"/>
          </a:p>
          <a:p>
            <a:pPr indent="0" lvl="0" marL="0" rtl="0" algn="l">
              <a:spcBef>
                <a:spcPts val="0"/>
              </a:spcBef>
              <a:spcAft>
                <a:spcPts val="0"/>
              </a:spcAft>
              <a:buNone/>
            </a:pPr>
            <a:r>
              <a:rPr b="1" lang="en"/>
              <a:t>Os arquivos do tipo parquet foram adicionados no cloud storage, DATAWAREHOUSE.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622de7097d5f4c89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22de7097d5f4c89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highlight>
                  <a:srgbClr val="FFFFFF"/>
                </a:highlight>
              </a:rPr>
              <a:t>Aqui mostra o nosso repositório no Cloud Storage e é onde estão todos os arquivos que utilizamos no projeto</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Esse é o repositório aonde nós vamos fazer a nossa atividade, o nosso projeto. Onde foramcriados os aqrvos parque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f26a5d506_3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f26a5d506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Com os parquet  criados, passamos para a nossa penúltima </a:t>
            </a:r>
            <a:r>
              <a:rPr b="1" lang="en" sz="1200"/>
              <a:t>etapa do fluxo de trabalho</a:t>
            </a:r>
            <a:endParaRPr b="1" sz="1200"/>
          </a:p>
          <a:p>
            <a:pPr indent="0" lvl="0" marL="0" rtl="0" algn="l">
              <a:spcBef>
                <a:spcPts val="0"/>
              </a:spcBef>
              <a:spcAft>
                <a:spcPts val="0"/>
              </a:spcAft>
              <a:buNone/>
            </a:pPr>
            <a:r>
              <a:rPr b="1" lang="en" sz="1200"/>
              <a:t> A inserção no banco Cassandra. </a:t>
            </a:r>
            <a:endParaRPr b="1" sz="1200"/>
          </a:p>
          <a:p>
            <a:pPr indent="0" lvl="0" marL="0" rtl="0" algn="l">
              <a:spcBef>
                <a:spcPts val="0"/>
              </a:spcBef>
              <a:spcAft>
                <a:spcPts val="0"/>
              </a:spcAft>
              <a:buNone/>
            </a:pPr>
            <a:r>
              <a:rPr b="1" lang="en" sz="1200"/>
              <a:t>Para isso, acessamos o spark com a interface pyspark,E  utilizamos a API JDBC para fazer a conexão com o</a:t>
            </a:r>
            <a:r>
              <a:rPr lang="en" sz="1200"/>
              <a:t> </a:t>
            </a:r>
            <a:r>
              <a:rPr b="1" lang="en" sz="1200"/>
              <a:t>banco cassandra.</a:t>
            </a:r>
            <a:r>
              <a:rPr b="1" lang="en" sz="1200"/>
              <a:t>  Criamos uma função que faz a inserção dos dados,  </a:t>
            </a:r>
            <a:endParaRPr b="1" sz="1200"/>
          </a:p>
          <a:p>
            <a:pPr indent="0" lvl="0" marL="0" rtl="0" algn="l">
              <a:spcBef>
                <a:spcPts val="0"/>
              </a:spcBef>
              <a:spcAft>
                <a:spcPts val="0"/>
              </a:spcAft>
              <a:buNone/>
            </a:pPr>
            <a:r>
              <a:rPr b="1" lang="en" sz="1200"/>
              <a:t>essa função é o savedata mostrada neste script. </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E essa etapa foi realizada no Jupyter</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Jdbc auxilia na conexão com banco de dados atraves da linguagem java</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en" sz="1000">
                <a:solidFill>
                  <a:srgbClr val="202124"/>
                </a:solidFill>
                <a:highlight>
                  <a:srgbClr val="FFFFFF"/>
                </a:highlight>
                <a:latin typeface="Roboto"/>
                <a:ea typeface="Roboto"/>
                <a:cs typeface="Roboto"/>
                <a:sym typeface="Roboto"/>
              </a:rPr>
              <a:t>PySpark é uma interface para Apache Spark em Python. Ele não apenas permite que você escreva aplicativos Spark usando APIs Python, mas também fornece o shell PySpark para analisar interativamente seus dados em um ambiente distribuído. O PySpark suporta a maioria dos recursos do Spark, como Spark SQL, DataFrame, Streaming, MLlib (Machine Learning) e Spark Core.</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 nosso objetivo com o projeto é realizar um processo de extração, tratamento e análises de dados referentes a agricultura, transformando  esses dados em  informações valiosas para uma possivel tomada de decisão do cliente</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200">
                <a:solidFill>
                  <a:schemeClr val="dk1"/>
                </a:solidFill>
              </a:rPr>
              <a:t>Decidimos mostrar como a tecnologia traz um impacto positivo e essencial na Agricultura</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200">
                <a:solidFill>
                  <a:schemeClr val="dk1"/>
                </a:solidFill>
              </a:rPr>
              <a:t>Tendo em visto que a demanda de alimentos tende a crescer com o aumento da população mundial, Então a evolução Agricola é fundamental para a manutenção dessa população</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200">
                <a:solidFill>
                  <a:schemeClr val="dk1"/>
                </a:solidFill>
              </a:rPr>
              <a:t>Por isso a nossa análise será feita sobre a agricultura 4.0, e a relação da produção brasileira com os demais países</a:t>
            </a:r>
            <a:endParaRPr sz="1200">
              <a:solidFill>
                <a:schemeClr val="dk1"/>
              </a:solidFill>
            </a:endParaRPr>
          </a:p>
          <a:p>
            <a:pPr indent="0" lvl="0" marL="0" rtl="0" algn="l">
              <a:lnSpc>
                <a:spcPct val="115000"/>
              </a:lnSpc>
              <a:spcBef>
                <a:spcPts val="1200"/>
              </a:spcBef>
              <a:spcAft>
                <a:spcPts val="0"/>
              </a:spcAft>
              <a:buNone/>
            </a:pPr>
            <a:r>
              <a:t/>
            </a:r>
            <a:endParaRPr sz="1200">
              <a:solidFill>
                <a:schemeClr val="dk1"/>
              </a:solidFill>
            </a:endParaRPr>
          </a:p>
          <a:p>
            <a:pPr indent="0" lvl="0" marL="457200" rtl="0" algn="l">
              <a:lnSpc>
                <a:spcPct val="115000"/>
              </a:lnSpc>
              <a:spcBef>
                <a:spcPts val="1200"/>
              </a:spcBef>
              <a:spcAft>
                <a:spcPts val="0"/>
              </a:spcAft>
              <a:buNone/>
            </a:pPr>
            <a:r>
              <a:t/>
            </a:r>
            <a:endParaRPr sz="1200">
              <a:solidFill>
                <a:schemeClr val="dk1"/>
              </a:solidFill>
            </a:endParaRPr>
          </a:p>
          <a:p>
            <a:pPr indent="0" lvl="0" marL="457200" rtl="0" algn="l">
              <a:spcBef>
                <a:spcPts val="1200"/>
              </a:spcBef>
              <a:spcAft>
                <a:spcPts val="0"/>
              </a:spcAft>
              <a:buNone/>
            </a:pPr>
            <a:r>
              <a:t/>
            </a:r>
            <a:endParaRPr b="1" sz="1300">
              <a:solidFill>
                <a:schemeClr val="dk1"/>
              </a:solidFill>
            </a:endParaRPr>
          </a:p>
          <a:p>
            <a:pPr indent="0" lvl="0" marL="0" rtl="0" algn="l">
              <a:spcBef>
                <a:spcPts val="0"/>
              </a:spcBef>
              <a:spcAft>
                <a:spcPts val="0"/>
              </a:spcAft>
              <a:buNone/>
            </a:pPr>
            <a:r>
              <a:t/>
            </a:r>
            <a:endParaRPr b="1" sz="1300">
              <a:solidFill>
                <a:srgbClr val="70757A"/>
              </a:solidFill>
            </a:endParaRPr>
          </a:p>
          <a:p>
            <a:pPr indent="0" lvl="0" marL="0" rtl="0" algn="l">
              <a:spcBef>
                <a:spcPts val="0"/>
              </a:spcBef>
              <a:spcAft>
                <a:spcPts val="0"/>
              </a:spcAft>
              <a:buNone/>
            </a:pPr>
            <a:r>
              <a:t/>
            </a:r>
            <a:endParaRPr b="1" sz="1300">
              <a:solidFill>
                <a:srgbClr val="70757A"/>
              </a:solidFill>
            </a:endParaRPr>
          </a:p>
          <a:p>
            <a:pPr indent="0" lvl="0" marL="0" rtl="0" algn="l">
              <a:spcBef>
                <a:spcPts val="0"/>
              </a:spcBef>
              <a:spcAft>
                <a:spcPts val="0"/>
              </a:spcAft>
              <a:buClr>
                <a:schemeClr val="dk1"/>
              </a:buClr>
              <a:buSzPts val="1100"/>
              <a:buFont typeface="Arial"/>
              <a:buNone/>
            </a:pPr>
            <a:r>
              <a:t/>
            </a:r>
            <a:endParaRPr sz="1000">
              <a:solidFill>
                <a:srgbClr val="70757A"/>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f26a5d506_3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f26a5d506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Esta é última etapa do nosso fluxo de trabalho, que é a análise exploratória dos dados. </a:t>
            </a:r>
            <a:endParaRPr b="1">
              <a:solidFill>
                <a:schemeClr val="dk1"/>
              </a:solidFill>
            </a:endParaRPr>
          </a:p>
          <a:p>
            <a:pPr indent="0" lvl="0" marL="0" rtl="0" algn="l">
              <a:spcBef>
                <a:spcPts val="0"/>
              </a:spcBef>
              <a:spcAft>
                <a:spcPts val="0"/>
              </a:spcAft>
              <a:buNone/>
            </a:pPr>
            <a:r>
              <a:rPr b="1" lang="en"/>
              <a:t>Após a inserção no cassandra, iniciamos importando as bibliotecas </a:t>
            </a:r>
            <a:r>
              <a:rPr b="1" lang="en">
                <a:solidFill>
                  <a:schemeClr val="dk1"/>
                </a:solidFill>
              </a:rPr>
              <a:t>Seaborn e matplotlib, que são usadas </a:t>
            </a:r>
            <a:r>
              <a:rPr b="1" lang="en"/>
              <a:t> para criação das analises graficas. </a:t>
            </a:r>
            <a:endParaRPr b="1"/>
          </a:p>
          <a:p>
            <a:pPr indent="0" lvl="0" marL="0" rtl="0" algn="l">
              <a:spcBef>
                <a:spcPts val="0"/>
              </a:spcBef>
              <a:spcAft>
                <a:spcPts val="0"/>
              </a:spcAft>
              <a:buNone/>
            </a:pPr>
            <a:r>
              <a:rPr b="1" lang="en">
                <a:solidFill>
                  <a:schemeClr val="dk1"/>
                </a:solidFill>
              </a:rPr>
              <a:t>Atraves </a:t>
            </a:r>
            <a:r>
              <a:rPr b="1" lang="en"/>
              <a:t> da api pyspark fizemos u</a:t>
            </a:r>
            <a:r>
              <a:rPr b="1" lang="en">
                <a:solidFill>
                  <a:schemeClr val="dk1"/>
                </a:solidFill>
              </a:rPr>
              <a:t>ma função de carregar os dados do cassandra  para a análise.</a:t>
            </a:r>
            <a:endParaRPr b="1"/>
          </a:p>
          <a:p>
            <a:pPr indent="0" lvl="0" marL="457200" rtl="0" algn="l">
              <a:spcBef>
                <a:spcPts val="0"/>
              </a:spcBef>
              <a:spcAft>
                <a:spcPts val="0"/>
              </a:spcAft>
              <a:buNone/>
            </a:pPr>
            <a:r>
              <a:t/>
            </a:r>
            <a:endParaRPr b="1"/>
          </a:p>
          <a:p>
            <a:pPr indent="0" lvl="0" marL="457200" rtl="0" algn="l">
              <a:spcBef>
                <a:spcPts val="0"/>
              </a:spcBef>
              <a:spcAft>
                <a:spcPts val="0"/>
              </a:spcAft>
              <a:buNone/>
            </a:pPr>
            <a:r>
              <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c4ca08911_0_6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c4ca08911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Ainda sobre nossa última etapa, dando início as nossas análises.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No nosso primeiro gráfico, temos os valores brutos em milhares de doláres dos 4 maiores produtores agrícolas do mundo, </a:t>
            </a:r>
            <a:r>
              <a:rPr lang="en" sz="1000">
                <a:solidFill>
                  <a:schemeClr val="dk1"/>
                </a:solidFill>
              </a:rPr>
              <a:t>Brasil, Usa, India e China.</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Conseguimos destacar a china marcada pela linha amarela como o maior produtor do mundo, desde lá do começo em 1960 da agricultura 2.0 vem alcançando a liderança. Conseguimos ver o boom de crescimento da China e essa diferença absurda entre os OUTROS 3 maiores produtores.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Vemos também o impulso da produção do campo no Brasil marcada pela linha vermelha com a chegada da agricultura 4.0 em 2010 o Brasil conseguiu ultrapassar o Estados Unidos de 2010 até 2020 no valor de produção.</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Quais colunas foram usadas aqui ? são vários produtos encontrados na FOESTAT (valores todos os produtos com vários anos daquele pais)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rPr b="1" lang="en" sz="1000"/>
              <a:t>n</a:t>
            </a:r>
            <a:r>
              <a:rPr b="1" lang="en" sz="1000"/>
              <a:t>úmeros na vertical: valor bruto de em doláres de produção.  1 a 5 Trilhão de dólares </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1e9 andar 9 casas a direita </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c4ca08911_0_6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c4ca08911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Nesta outra análise, </a:t>
            </a:r>
            <a:r>
              <a:rPr lang="en" sz="1000">
                <a:solidFill>
                  <a:schemeClr val="dk1"/>
                </a:solidFill>
              </a:rPr>
              <a:t>temos os valores da exportação do Agronegócio do Brasil, para a China e para a União Européia, conseguimos ver como tem crescido a importância da China Representado pela coluna vermelha para o Agronegócio Brasileiro, superando a União Européia desde 2013.</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rPr lang="en" sz="1000"/>
              <a:t>Depois de plotar este gráfico fazendo algumas pesquisas do porque a China cresceu tanto na IMPORTAÇÃO de produtos do Brasileiros. Vimos que um dos motivos foi problemas com a peste suína então tiveram que aumentar a importação desta carne do Brasil, caso que beneficiou e muito, como podemos ver no gráfico a China no ano de 2021 chegou a gerar um valor bruto de 40 Bilhões de dólares para o Brasil. Então é um cliente em potencial que merece nossa atenção.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en" sz="1000">
                <a:solidFill>
                  <a:schemeClr val="dk1"/>
                </a:solidFill>
              </a:rPr>
              <a:t>Plotar: mostrar, deixar visível os dados em forma de gráfico.</a:t>
            </a:r>
            <a:endParaRPr sz="1000"/>
          </a:p>
          <a:p>
            <a:pPr indent="0" lvl="0" marL="0" rtl="0" algn="l">
              <a:spcBef>
                <a:spcPts val="0"/>
              </a:spcBef>
              <a:spcAft>
                <a:spcPts val="0"/>
              </a:spcAft>
              <a:buNone/>
            </a:pPr>
            <a:r>
              <a:rPr lang="en" sz="1000">
                <a:solidFill>
                  <a:srgbClr val="666666"/>
                </a:solidFill>
              </a:rPr>
              <a:t>União Europeia (27 países)</a:t>
            </a:r>
            <a:endParaRPr sz="1000">
              <a:solidFill>
                <a:srgbClr val="666666"/>
              </a:solidFill>
            </a:endParaRPr>
          </a:p>
          <a:p>
            <a:pPr indent="0" lvl="0" marL="0" rtl="0" algn="l">
              <a:spcBef>
                <a:spcPts val="0"/>
              </a:spcBef>
              <a:spcAft>
                <a:spcPts val="0"/>
              </a:spcAft>
              <a:buNone/>
            </a:pPr>
            <a:r>
              <a:rPr lang="en" sz="1000">
                <a:solidFill>
                  <a:srgbClr val="666666"/>
                </a:solidFill>
              </a:rPr>
              <a:t>Agronegócio</a:t>
            </a:r>
            <a:r>
              <a:rPr lang="en" sz="1000">
                <a:solidFill>
                  <a:srgbClr val="666666"/>
                </a:solidFill>
              </a:rPr>
              <a:t> - agricultura e </a:t>
            </a:r>
            <a:r>
              <a:rPr lang="en" sz="1000">
                <a:solidFill>
                  <a:srgbClr val="666666"/>
                </a:solidFill>
              </a:rPr>
              <a:t>agropecuária</a:t>
            </a:r>
            <a:endParaRPr sz="1000">
              <a:solidFill>
                <a:srgbClr val="666666"/>
              </a:solidFill>
            </a:endParaRPr>
          </a:p>
          <a:p>
            <a:pPr indent="0" lvl="0" marL="0" rtl="0" algn="l">
              <a:spcBef>
                <a:spcPts val="0"/>
              </a:spcBef>
              <a:spcAft>
                <a:spcPts val="0"/>
              </a:spcAft>
              <a:buNone/>
            </a:pPr>
            <a:r>
              <a:rPr lang="en" sz="1000">
                <a:solidFill>
                  <a:srgbClr val="666666"/>
                </a:solidFill>
              </a:rPr>
              <a:t>Agropecuária</a:t>
            </a:r>
            <a:r>
              <a:rPr lang="en" sz="800">
                <a:solidFill>
                  <a:srgbClr val="666666"/>
                </a:solidFill>
              </a:rPr>
              <a:t>: </a:t>
            </a:r>
            <a:r>
              <a:rPr lang="en" sz="1000">
                <a:solidFill>
                  <a:srgbClr val="666666"/>
                </a:solidFill>
                <a:highlight>
                  <a:srgbClr val="FFFFFF"/>
                </a:highlight>
              </a:rPr>
              <a:t>A </a:t>
            </a:r>
            <a:r>
              <a:rPr b="1" lang="en" sz="1000">
                <a:solidFill>
                  <a:srgbClr val="666666"/>
                </a:solidFill>
                <a:highlight>
                  <a:srgbClr val="FFFFFF"/>
                </a:highlight>
              </a:rPr>
              <a:t>agropecuária</a:t>
            </a:r>
            <a:r>
              <a:rPr lang="en" sz="1000">
                <a:solidFill>
                  <a:srgbClr val="666666"/>
                </a:solidFill>
                <a:highlight>
                  <a:srgbClr val="FFFFFF"/>
                </a:highlight>
              </a:rPr>
              <a:t> envolve as atividades humanas destinadas ao cultivo da terra (agricultura) e à criação de animais (pecuária).</a:t>
            </a:r>
            <a:endParaRPr sz="800">
              <a:solidFill>
                <a:srgbClr val="666666"/>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0c4ca08911_0_6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0c4ca08911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Esse gráfico mostra a variação percentual do Pib Agrícola e do Agronegócio, com relação ao PIB geral do Brasil e podemos ver que em 2020 o PIB do Agronegócio teve um crescimento de 6%  com relação ao ano de 2019 e o Agrícola um crescimento de 4%.</a:t>
            </a:r>
            <a:endParaRPr b="1" sz="1200"/>
          </a:p>
          <a:p>
            <a:pPr indent="0" lvl="0" marL="0" rtl="0" algn="l">
              <a:spcBef>
                <a:spcPts val="0"/>
              </a:spcBef>
              <a:spcAft>
                <a:spcPts val="0"/>
              </a:spcAft>
              <a:buNone/>
            </a:pPr>
            <a:r>
              <a:t/>
            </a:r>
            <a:endParaRPr b="1" sz="1200"/>
          </a:p>
          <a:p>
            <a:pPr indent="0" lvl="0" marL="0" rtl="0" algn="l">
              <a:lnSpc>
                <a:spcPct val="115000"/>
              </a:lnSpc>
              <a:spcBef>
                <a:spcPts val="1200"/>
              </a:spcBef>
              <a:spcAft>
                <a:spcPts val="0"/>
              </a:spcAft>
              <a:buClr>
                <a:schemeClr val="dk1"/>
              </a:buClr>
              <a:buSzPts val="1100"/>
              <a:buFont typeface="Arial"/>
              <a:buNone/>
            </a:pPr>
            <a:r>
              <a:rPr b="1" lang="en" sz="1200"/>
              <a:t>Neste gráfico podemos ver a variação percentual do PIB AGRÍCOLA e DO PIB AGRONEGÓCIO, com relação ao PIB geral do BRASIL e podemos ver que em 2020 o PIB do AGRONEGÓCIO teve um crescimento de 6 porcento com relação ao PIB do ano passado e o PIB AGRÍCOLA, crescimento de 4 porcento. Apesar de um ano de fortes perdas geradas pela pandemia, o agro foi o único setor da economia que obteve um crescimento. Fatores que favoreceram:  CLIMA FAVORÁVEL; AGRO FOI CONSIDERADO ATIVIDADE ESSENCIAL; AUXÍLIO EMERGENCIAL AQUECEU A DEMANDA INTERNA; VALORIZAÇÃO DO DOLAR AO REAL, IMPULSIONANDO AS EXPORTAÇÕES; PESTE SUINA AFRICANA QUE ACONTECEU NA CHINA; AUMENTO DE PRODUÇÃO E EXPORTAÇÃO DE CARNES. E INVESTIMENTO DOS PRODUTORES NA TECNOLOGIA AVANÇADA.</a:t>
            </a:r>
            <a:endParaRPr b="1" sz="1200"/>
          </a:p>
          <a:p>
            <a:pPr indent="0" lvl="0" marL="0" rtl="0" algn="l">
              <a:spcBef>
                <a:spcPts val="1200"/>
              </a:spcBef>
              <a:spcAft>
                <a:spcPts val="0"/>
              </a:spcAft>
              <a:buNone/>
            </a:pPr>
            <a:r>
              <a:t/>
            </a:r>
            <a:endParaRPr b="1"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c4ca08911_0_6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c4ca08911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Buscamos saber qual foi a participação do  Agronegócio no PIB Brasileiro no ano de 2020 e foi de 26.5% e o PIB da Agricultura representa 68% do Agronegócio.</a:t>
            </a:r>
            <a:endParaRPr b="1"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f26a5d506_1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0f26a5d506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Nesse temos os valores brutos das produções dos produtos agrícolas que o Brasil mais produz, que são a Soja, milho, cana de açúcar e café. Tendo destaque para a soja.</a:t>
            </a:r>
            <a:endParaRPr b="1" sz="1200"/>
          </a:p>
          <a:p>
            <a:pPr indent="-304800" lvl="0" marL="457200" rtl="0" algn="l">
              <a:spcBef>
                <a:spcPts val="0"/>
              </a:spcBef>
              <a:spcAft>
                <a:spcPts val="0"/>
              </a:spcAft>
              <a:buSzPts val="1200"/>
              <a:buChar char="-"/>
            </a:pPr>
            <a:r>
              <a:t/>
            </a:r>
            <a:endParaRPr b="1"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c4ca08911_0_6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c4ca08911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Ainda com relação à soja, buscamos comparar o valor bruto de produção entre o Brasil e os EUA e conseguimos ver que o Brasil nos últimos 5 anos ultrapassou os EUA.</a:t>
            </a:r>
            <a:endParaRPr b="1" sz="1200"/>
          </a:p>
          <a:p>
            <a:pPr indent="-304800" lvl="0" marL="457200" rtl="0" algn="l">
              <a:spcBef>
                <a:spcPts val="0"/>
              </a:spcBef>
              <a:spcAft>
                <a:spcPts val="0"/>
              </a:spcAft>
              <a:buClr>
                <a:schemeClr val="dk1"/>
              </a:buClr>
              <a:buSzPts val="1200"/>
              <a:buChar char="-"/>
            </a:pPr>
            <a:r>
              <a:rPr b="1" lang="en" sz="1200">
                <a:solidFill>
                  <a:schemeClr val="dk1"/>
                </a:solidFill>
              </a:rPr>
              <a:t>Isso reforça ainda mais a importância desse produto para o Brasil.</a:t>
            </a:r>
            <a:endParaRPr b="1"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c4ca08911_0_6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0c4ca08911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Por último, procuramos ver como estava a produção da soja por hectare entre 1960-2020 e conseguimos observar que com o avanço </a:t>
            </a:r>
            <a:r>
              <a:rPr b="1" lang="en" sz="1200"/>
              <a:t>tecnológico, a produção por hectare mais que triplicou nos ultimos 60 anos.</a:t>
            </a:r>
            <a:endParaRPr b="1" sz="1200"/>
          </a:p>
          <a:p>
            <a:pPr indent="0" lvl="0" marL="0" rtl="0" algn="l">
              <a:spcBef>
                <a:spcPts val="0"/>
              </a:spcBef>
              <a:spcAft>
                <a:spcPts val="0"/>
              </a:spcAft>
              <a:buNone/>
            </a:pPr>
            <a:r>
              <a:rPr b="1" lang="en" sz="1200"/>
              <a:t>Em 2016, o brasil teve muitos problemas como estiagem e isso repercutiu na produção agrícola da Soja, como pode ser visto no gráfico.</a:t>
            </a:r>
            <a:endParaRPr b="1"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c4ca08911_0_9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c4ca08911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C1BCB4"/>
                </a:solidFill>
                <a:highlight>
                  <a:srgbClr val="1A1C1D"/>
                </a:highlight>
              </a:rPr>
              <a:t>nos  sentimos a vontade de demonstrar uma aplicacao tecnologica na previsao do valor de producao da soja. Lembrando que esta analise esta fora do escopo….fizemos entao uma analise mais profunda sobre a soja..Simulando uma aplicacao real.</a:t>
            </a:r>
            <a:endParaRPr sz="1050">
              <a:solidFill>
                <a:srgbClr val="C1BCB4"/>
              </a:solidFill>
              <a:highlight>
                <a:srgbClr val="1A1C1D"/>
              </a:highlight>
            </a:endParaRPr>
          </a:p>
          <a:p>
            <a:pPr indent="0" lvl="0" marL="0" rtl="0" algn="l">
              <a:spcBef>
                <a:spcPts val="0"/>
              </a:spcBef>
              <a:spcAft>
                <a:spcPts val="0"/>
              </a:spcAft>
              <a:buNone/>
            </a:pPr>
            <a:r>
              <a:rPr lang="en" sz="1050">
                <a:solidFill>
                  <a:srgbClr val="C1BCB4"/>
                </a:solidFill>
                <a:highlight>
                  <a:srgbClr val="1A1C1D"/>
                </a:highlight>
              </a:rPr>
              <a:t> Utilizamos tecnicas de análise preditiva que  abrange uma variedade de conhecimentos da estatística,  mineração de dados, modelagem preditiva e aprendizado de máquina que analisam fatos atuais e históricos para fazer previsões sobre eventos futuros ou desconhecidos</a:t>
            </a:r>
            <a:endParaRPr sz="1050">
              <a:solidFill>
                <a:srgbClr val="C1BCB4"/>
              </a:solidFill>
              <a:highlight>
                <a:srgbClr val="1A1C1D"/>
              </a:highlight>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0425c6d8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10425c6d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622de7097d5f4c89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22de7097d5f4c89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228600" lvl="0" marL="457200" rtl="0" algn="l">
              <a:lnSpc>
                <a:spcPct val="115000"/>
              </a:lnSpc>
              <a:spcBef>
                <a:spcPts val="1200"/>
              </a:spcBef>
              <a:spcAft>
                <a:spcPts val="0"/>
              </a:spcAft>
              <a:buClr>
                <a:schemeClr val="dk1"/>
              </a:buClr>
              <a:buSzPts val="1100"/>
              <a:buFont typeface="Arial"/>
              <a:buNone/>
            </a:pPr>
            <a:r>
              <a:rPr lang="en" sz="1000">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a:t>
            </a:r>
            <a:r>
              <a:rPr lang="en" sz="1000">
                <a:solidFill>
                  <a:schemeClr val="dk1"/>
                </a:solidFill>
              </a:rPr>
              <a:t>as até chegar a Agricultura 4.0, tivemos outros grandes marcos:</a:t>
            </a:r>
            <a:endParaRPr sz="10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000">
                <a:solidFill>
                  <a:schemeClr val="dk1"/>
                </a:solidFill>
              </a:rPr>
              <a:t>·</a:t>
            </a:r>
            <a:r>
              <a:rPr lang="en" sz="1000">
                <a:solidFill>
                  <a:schemeClr val="dk1"/>
                </a:solidFill>
                <a:latin typeface="Times New Roman"/>
                <a:ea typeface="Times New Roman"/>
                <a:cs typeface="Times New Roman"/>
                <a:sym typeface="Times New Roman"/>
              </a:rPr>
              <a:t>         </a:t>
            </a:r>
            <a:r>
              <a:rPr lang="en" sz="1000">
                <a:solidFill>
                  <a:schemeClr val="dk1"/>
                </a:solidFill>
              </a:rPr>
              <a:t>O primeiro marco vem desde as primeiras </a:t>
            </a:r>
            <a:r>
              <a:rPr lang="en" sz="1000">
                <a:solidFill>
                  <a:schemeClr val="dk1"/>
                </a:solidFill>
              </a:rPr>
              <a:t>técnicas</a:t>
            </a:r>
            <a:r>
              <a:rPr lang="en" sz="1000">
                <a:solidFill>
                  <a:schemeClr val="dk1"/>
                </a:solidFill>
              </a:rPr>
              <a:t> agrícolas até 1950 e é marcado pela agricultura de subsistência e sem muitos recursos tecnolgicos;</a:t>
            </a:r>
            <a:endParaRPr sz="10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000">
                <a:solidFill>
                  <a:schemeClr val="dk1"/>
                </a:solidFill>
              </a:rPr>
              <a:t>·</a:t>
            </a:r>
            <a:r>
              <a:rPr lang="en" sz="1000">
                <a:solidFill>
                  <a:schemeClr val="dk1"/>
                </a:solidFill>
                <a:latin typeface="Times New Roman"/>
                <a:ea typeface="Times New Roman"/>
                <a:cs typeface="Times New Roman"/>
                <a:sym typeface="Times New Roman"/>
              </a:rPr>
              <a:t>         </a:t>
            </a:r>
            <a:r>
              <a:rPr lang="en" sz="1000">
                <a:solidFill>
                  <a:schemeClr val="dk1"/>
                </a:solidFill>
              </a:rPr>
              <a:t>O segundo, ocorreu entre 1950 - 1990, se diferenciando pela chegada das máquinas;</a:t>
            </a:r>
            <a:endParaRPr sz="10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000">
                <a:solidFill>
                  <a:schemeClr val="dk1"/>
                </a:solidFill>
              </a:rPr>
              <a:t>·</a:t>
            </a:r>
            <a:r>
              <a:rPr lang="en" sz="1000">
                <a:solidFill>
                  <a:schemeClr val="dk1"/>
                </a:solidFill>
                <a:latin typeface="Times New Roman"/>
                <a:ea typeface="Times New Roman"/>
                <a:cs typeface="Times New Roman"/>
                <a:sym typeface="Times New Roman"/>
              </a:rPr>
              <a:t>         </a:t>
            </a:r>
            <a:r>
              <a:rPr lang="en" sz="1000">
                <a:solidFill>
                  <a:schemeClr val="dk1"/>
                </a:solidFill>
              </a:rPr>
              <a:t>Já o Agro 3.0 se estendeu de 1990 - 2010 e teve a introdução da automatização e a mentalidade de sustentabilidade;</a:t>
            </a:r>
            <a:endParaRPr sz="1000">
              <a:solidFill>
                <a:schemeClr val="dk1"/>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000">
                <a:solidFill>
                  <a:schemeClr val="dk1"/>
                </a:solidFill>
              </a:rPr>
              <a:t>·</a:t>
            </a:r>
            <a:r>
              <a:rPr lang="en" sz="1000">
                <a:solidFill>
                  <a:schemeClr val="dk1"/>
                </a:solidFill>
                <a:latin typeface="Times New Roman"/>
                <a:ea typeface="Times New Roman"/>
                <a:cs typeface="Times New Roman"/>
                <a:sym typeface="Times New Roman"/>
              </a:rPr>
              <a:t>         </a:t>
            </a:r>
            <a:r>
              <a:rPr lang="en" sz="1000">
                <a:solidFill>
                  <a:schemeClr val="dk1"/>
                </a:solidFill>
              </a:rPr>
              <a:t>E no contexto atual, a Agro 4.0, se refere à utilização de alta tecnologia no campo, que promove  conectividade dos dados coletados pelas tecnologias, contribuindo assim para o desenvolvimento de toda cadeia produtiva.  E trazem pesquisas que potencializaram esse setor, trazendo mais produtividade, previsibilidade, que consequentemente, diminuiram as perdas e prejuízos, além de outras vantagens.</a:t>
            </a:r>
            <a:endParaRPr sz="1000">
              <a:solidFill>
                <a:schemeClr val="dk1"/>
              </a:solidFill>
            </a:endParaRPr>
          </a:p>
          <a:p>
            <a:pPr indent="0" lvl="0" marL="457200" rtl="0" algn="l">
              <a:spcBef>
                <a:spcPts val="0"/>
              </a:spcBef>
              <a:spcAft>
                <a:spcPts val="0"/>
              </a:spcAft>
              <a:buNone/>
            </a:pPr>
            <a:r>
              <a:t/>
            </a:r>
            <a:endParaRPr sz="1300">
              <a:solidFill>
                <a:srgbClr val="70757A"/>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1402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363636"/>
              </a:solidFill>
              <a:highlight>
                <a:schemeClr val="lt1"/>
              </a:highlight>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0425c6d86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10425c6d8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Marcar com caixas em vermelho os pontos de interesse nos prints!!</a:t>
            </a:r>
            <a:endParaRPr sz="1200"/>
          </a:p>
          <a:p>
            <a:pPr indent="-304800" lvl="0" marL="457200" rtl="0" algn="l">
              <a:spcBef>
                <a:spcPts val="0"/>
              </a:spcBef>
              <a:spcAft>
                <a:spcPts val="0"/>
              </a:spcAft>
              <a:buSzPts val="1200"/>
              <a:buChar char="-"/>
            </a:pPr>
            <a:r>
              <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0606549c7_4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10606549c7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C1BCB4"/>
                </a:solidFill>
                <a:highlight>
                  <a:srgbClr val="1A1C1D"/>
                </a:highlight>
              </a:rPr>
              <a:t>Estimativas concretas, confiáveis e projeções coerentes sobre a problematica, porem nao tanto por..</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0f26a5d506_12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0f26a5d506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f26a5d506_12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0f26a5d506_1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C1BCB4"/>
                </a:solidFill>
                <a:highlight>
                  <a:srgbClr val="1A1C1D"/>
                </a:highlight>
              </a:rPr>
              <a:t>Estimativas concretas, confiáveis e projeções coerentes sobre a problematica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0ee96341e6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0ee96341e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Este é o nosso time de desenvolvimento e aqui </a:t>
            </a:r>
            <a:r>
              <a:rPr lang="en">
                <a:solidFill>
                  <a:schemeClr val="dk1"/>
                </a:solidFill>
              </a:rPr>
              <a:t>o contato de todos os membros da equipe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0c4ca08911_0_9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0c4ca08911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Agradecemos a atenção de todos!</a:t>
            </a:r>
            <a:endParaRPr/>
          </a:p>
          <a:p>
            <a:pPr indent="0" lvl="0" marL="0" rtl="0" algn="l">
              <a:spcBef>
                <a:spcPts val="0"/>
              </a:spcBef>
              <a:spcAft>
                <a:spcPts val="0"/>
              </a:spcAft>
              <a:buNone/>
            </a:pPr>
            <a:r>
              <a:rPr lang="en"/>
              <a:t>A toda a Equipe SoulCode e colegas do BC8.</a:t>
            </a:r>
            <a:endParaRPr/>
          </a:p>
          <a:p>
            <a:pPr indent="0" lvl="0" marL="0" rtl="0" algn="l">
              <a:spcBef>
                <a:spcPts val="0"/>
              </a:spcBef>
              <a:spcAft>
                <a:spcPts val="0"/>
              </a:spcAft>
              <a:buNone/>
            </a:pPr>
            <a:r>
              <a:rPr lang="en"/>
              <a:t>Incluímos</a:t>
            </a:r>
            <a:r>
              <a:rPr lang="en"/>
              <a:t> aqui o link da documentação.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 estamos abertos para perguntas.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666666"/>
                </a:solidFill>
              </a:rPr>
              <a:t>Maiores dificuldades: </a:t>
            </a:r>
            <a:endParaRPr b="1">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No começo do projeto recebemos o tema agricultura e ficamos pensando em qual vertente seguir com esse tema, quais datasets abertos serão úteis para criar uma linha de pensamento, isso foi o primeiro desafio.</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Um dos datasets com mais de 3milhões de dados tivemos problemas na inserção na nuvem, e para superar este desafio resolvemos fazer essa inserção em blocos de 500mil registros por vez ao </a:t>
            </a:r>
            <a:r>
              <a:rPr lang="en">
                <a:solidFill>
                  <a:srgbClr val="666666"/>
                </a:solidFill>
              </a:rPr>
              <a:t>invés</a:t>
            </a:r>
            <a:r>
              <a:rPr lang="en">
                <a:solidFill>
                  <a:srgbClr val="666666"/>
                </a:solidFill>
              </a:rPr>
              <a:t> de tudo de uma vez.</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sz="100">
              <a:solidFill>
                <a:srgbClr val="666666"/>
              </a:solidFill>
            </a:endParaRPr>
          </a:p>
          <a:p>
            <a:pPr indent="0" lvl="0" marL="0" rtl="0" algn="l">
              <a:spcBef>
                <a:spcPts val="0"/>
              </a:spcBef>
              <a:spcAft>
                <a:spcPts val="0"/>
              </a:spcAft>
              <a:buNone/>
            </a:pPr>
            <a:r>
              <a:rPr b="1" lang="en">
                <a:solidFill>
                  <a:srgbClr val="666666"/>
                </a:solidFill>
              </a:rPr>
              <a:t>O que vc entendeu sobre mineração de dados?</a:t>
            </a:r>
            <a:endParaRPr b="1"/>
          </a:p>
          <a:p>
            <a:pPr indent="0" lvl="0" marL="0" rtl="0" algn="l">
              <a:spcBef>
                <a:spcPts val="0"/>
              </a:spcBef>
              <a:spcAft>
                <a:spcPts val="0"/>
              </a:spcAft>
              <a:buNone/>
            </a:pPr>
            <a:r>
              <a:rPr lang="en" sz="1050">
                <a:solidFill>
                  <a:srgbClr val="4D5156"/>
                </a:solidFill>
                <a:highlight>
                  <a:srgbClr val="FFFFFF"/>
                </a:highlight>
              </a:rPr>
              <a:t>é o processo de encontrar anomalias, padrões e correlações em grandes conjuntos de dados para prever resultados.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e92c25544_0_1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e92c25544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Nesse gráfico da evolução agrícola no brasil podemos ver claramente o impacto do avanço tecnológico na produção Nacional, mostrando o ganho de produtividade nas diferentes etapas do progresso tecnologico no ramo agrícola!</a:t>
            </a:r>
            <a:endParaRPr sz="1200"/>
          </a:p>
          <a:p>
            <a:pPr indent="-304800" lvl="0" marL="457200" rtl="0" algn="l">
              <a:spcBef>
                <a:spcPts val="0"/>
              </a:spcBef>
              <a:spcAft>
                <a:spcPts val="0"/>
              </a:spcAft>
              <a:buSzPts val="1200"/>
              <a:buChar char="●"/>
            </a:pPr>
            <a:r>
              <a:rPr lang="en" sz="1200"/>
              <a:t>O grafico mostra a partir dos anos 60, que é quando esses dados começaram a ser coletados, por isso não temos dados sobre a era 1.0</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Podemos perceber que no inicio do agro 3.0 a produção era abaixo de 1 bilhao de toneladas e agora estamos chegando proximo de 2 bilhoes e meio de toneladas, um aumento consideravél, mais que o drobro</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Ele foi </a:t>
            </a:r>
            <a:r>
              <a:rPr lang="en" sz="1200"/>
              <a:t>construído</a:t>
            </a:r>
            <a:r>
              <a:rPr lang="en" sz="1200"/>
              <a:t> com as informações de um dos conjuntos de dados que utilizamos no projeto.</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c4ca08911_0_1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c4ca08911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400"/>
              </a:spcBef>
              <a:spcAft>
                <a:spcPts val="0"/>
              </a:spcAft>
              <a:buSzPts val="1400"/>
              <a:buChar char="-"/>
            </a:pPr>
            <a:r>
              <a:rPr lang="en">
                <a:solidFill>
                  <a:srgbClr val="C6BFB4"/>
                </a:solidFill>
                <a:highlight>
                  <a:srgbClr val="1D1F21"/>
                </a:highlight>
                <a:latin typeface="Roboto"/>
                <a:ea typeface="Roboto"/>
                <a:cs typeface="Roboto"/>
                <a:sym typeface="Roboto"/>
              </a:rPr>
              <a:t>Como exemplo da aplicacao da tecnologia na agricultura existem equipamentos avancados  que são ótimos na eficácia da manutencao das lavouras, ajudando na busca de pragas ou locais de difícil acesso , além de pulverizar plantações</a:t>
            </a:r>
            <a:endParaRPr>
              <a:solidFill>
                <a:srgbClr val="C6BFB4"/>
              </a:solidFill>
              <a:highlight>
                <a:srgbClr val="1D1F21"/>
              </a:highlight>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a:solidFill>
                  <a:srgbClr val="C6BFB4"/>
                </a:solidFill>
                <a:highlight>
                  <a:srgbClr val="1D1F21"/>
                </a:highlight>
                <a:latin typeface="Roboto"/>
                <a:ea typeface="Roboto"/>
                <a:cs typeface="Roboto"/>
                <a:sym typeface="Roboto"/>
              </a:rPr>
              <a:t>.,.explicacao….</a:t>
            </a:r>
            <a:endParaRPr>
              <a:solidFill>
                <a:srgbClr val="C6BFB4"/>
              </a:solidFill>
              <a:highlight>
                <a:srgbClr val="1D1F21"/>
              </a:highlight>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a:solidFill>
                  <a:srgbClr val="C6BFB4"/>
                </a:solidFill>
                <a:highlight>
                  <a:srgbClr val="1D1F21"/>
                </a:highlight>
                <a:latin typeface="Roboto"/>
                <a:ea typeface="Roboto"/>
                <a:cs typeface="Roboto"/>
                <a:sym typeface="Roboto"/>
              </a:rPr>
              <a:t>Alem disso tambem existe a telemetria, onde eh possivel medir a area de plantio e trechos mais propensos para a plantacao servindo como banco de dados, para  a comparacao com a  safra anterior.</a:t>
            </a:r>
            <a:endParaRPr>
              <a:solidFill>
                <a:srgbClr val="C6BFB4"/>
              </a:solidFill>
              <a:highlight>
                <a:srgbClr val="1D1F21"/>
              </a:highlight>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a:solidFill>
                  <a:srgbClr val="C6BFB4"/>
                </a:solidFill>
                <a:highlight>
                  <a:srgbClr val="1D1F21"/>
                </a:highlight>
                <a:latin typeface="Roboto"/>
                <a:ea typeface="Roboto"/>
                <a:cs typeface="Roboto"/>
                <a:sym typeface="Roboto"/>
              </a:rPr>
              <a:t>toda essa infraestrutura pode ser aproveitada usando o IOT,  gerando um maior controle de producao.</a:t>
            </a:r>
            <a:endParaRPr>
              <a:solidFill>
                <a:srgbClr val="C6BFB4"/>
              </a:solidFill>
              <a:highlight>
                <a:srgbClr val="1D1F21"/>
              </a:highlight>
              <a:latin typeface="Roboto"/>
              <a:ea typeface="Roboto"/>
              <a:cs typeface="Roboto"/>
              <a:sym typeface="Roboto"/>
            </a:endParaRPr>
          </a:p>
          <a:p>
            <a:pPr indent="-317500" lvl="0" marL="457200" rtl="0" algn="l">
              <a:lnSpc>
                <a:spcPct val="115000"/>
              </a:lnSpc>
              <a:spcBef>
                <a:spcPts val="0"/>
              </a:spcBef>
              <a:spcAft>
                <a:spcPts val="0"/>
              </a:spcAft>
              <a:buSzPts val="1400"/>
              <a:buChar char="-"/>
            </a:pPr>
            <a:r>
              <a:t/>
            </a:r>
            <a:endParaRPr>
              <a:solidFill>
                <a:srgbClr val="C6BFB4"/>
              </a:solidFill>
              <a:highlight>
                <a:srgbClr val="1D1F21"/>
              </a:highlight>
              <a:latin typeface="Roboto"/>
              <a:ea typeface="Roboto"/>
              <a:cs typeface="Roboto"/>
              <a:sym typeface="Roboto"/>
            </a:endParaRPr>
          </a:p>
          <a:p>
            <a:pPr indent="-317500" lvl="0" marL="457200" rtl="0" algn="l">
              <a:lnSpc>
                <a:spcPct val="115000"/>
              </a:lnSpc>
              <a:spcBef>
                <a:spcPts val="0"/>
              </a:spcBef>
              <a:spcAft>
                <a:spcPts val="0"/>
              </a:spcAft>
              <a:buClr>
                <a:srgbClr val="C6BFB4"/>
              </a:buClr>
              <a:buSzPts val="1400"/>
              <a:buFont typeface="Roboto"/>
              <a:buChar char="-"/>
            </a:pPr>
            <a:r>
              <a:rPr lang="en">
                <a:solidFill>
                  <a:srgbClr val="C6BFB4"/>
                </a:solidFill>
                <a:highlight>
                  <a:srgbClr val="1D1F21"/>
                </a:highlight>
                <a:latin typeface="Roboto"/>
                <a:ea typeface="Roboto"/>
                <a:cs typeface="Roboto"/>
                <a:sym typeface="Roboto"/>
              </a:rPr>
              <a:t>Os produtores podem se beneficiar com o uso dessas tecnologias, usando a computacao em nuvem, sendo possivel monitorar a colheita mesmo a distancia, ou entao entender qual area do plantio esta precisando </a:t>
            </a:r>
            <a:r>
              <a:rPr lang="en">
                <a:solidFill>
                  <a:srgbClr val="C6BFB4"/>
                </a:solidFill>
                <a:highlight>
                  <a:srgbClr val="1D1F21"/>
                </a:highlight>
                <a:latin typeface="Roboto"/>
                <a:ea typeface="Roboto"/>
                <a:cs typeface="Roboto"/>
                <a:sym typeface="Roboto"/>
              </a:rPr>
              <a:t> de  uma atenção extra.</a:t>
            </a:r>
            <a:endParaRPr>
              <a:solidFill>
                <a:srgbClr val="C6BFB4"/>
              </a:solidFill>
              <a:highlight>
                <a:srgbClr val="1D1F21"/>
              </a:highlight>
              <a:latin typeface="Roboto"/>
              <a:ea typeface="Roboto"/>
              <a:cs typeface="Roboto"/>
              <a:sym typeface="Roboto"/>
            </a:endParaRPr>
          </a:p>
          <a:p>
            <a:pPr indent="-317500" lvl="0" marL="457200" rtl="0" algn="l">
              <a:lnSpc>
                <a:spcPct val="115000"/>
              </a:lnSpc>
              <a:spcBef>
                <a:spcPts val="0"/>
              </a:spcBef>
              <a:spcAft>
                <a:spcPts val="0"/>
              </a:spcAft>
              <a:buSzPts val="1400"/>
              <a:buChar char="-"/>
            </a:pPr>
            <a:r>
              <a:t/>
            </a:r>
            <a:endParaRPr>
              <a:solidFill>
                <a:schemeClr val="dk1"/>
              </a:solidFill>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c6b593213_2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c6b59321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400"/>
              </a:spcBef>
              <a:spcAft>
                <a:spcPts val="0"/>
              </a:spcAft>
              <a:buSzPts val="1400"/>
              <a:buChar char="-"/>
            </a:pPr>
            <a:r>
              <a:rPr lang="en" sz="1200">
                <a:solidFill>
                  <a:srgbClr val="9B9285"/>
                </a:solidFill>
                <a:highlight>
                  <a:srgbClr val="181A1B"/>
                </a:highlight>
              </a:rPr>
              <a:t> As vantagens sao claras e os produtores podem utilizar os  dados e a conectividade para realizar o monitoramento da propriedade, visando produzir de forma mais assertiva e com menos desperdício, o que é propício para o meio ambiente. Tambem eh possivel automatizar os processo de produção. tratores, drones….) , melhorando entao no aumento da produtividade com qualidade e reduzindo </a:t>
            </a:r>
            <a:r>
              <a:rPr lang="en">
                <a:solidFill>
                  <a:srgbClr val="C6BFB4"/>
                </a:solidFill>
                <a:highlight>
                  <a:srgbClr val="1D1F21"/>
                </a:highlight>
                <a:latin typeface="Roboto"/>
                <a:ea typeface="Roboto"/>
                <a:cs typeface="Roboto"/>
                <a:sym typeface="Roboto"/>
              </a:rPr>
              <a:t>os gastos com eletricidade, água utilizada na producao e o combustível utilizado nos equipamentos.</a:t>
            </a:r>
            <a:endParaRPr>
              <a:solidFill>
                <a:srgbClr val="C6BFB4"/>
              </a:solidFill>
              <a:highlight>
                <a:srgbClr val="1D1F21"/>
              </a:highlight>
              <a:latin typeface="Roboto"/>
              <a:ea typeface="Roboto"/>
              <a:cs typeface="Roboto"/>
              <a:sym typeface="Roboto"/>
            </a:endParaRPr>
          </a:p>
          <a:p>
            <a:pPr indent="-317500" lvl="0" marL="457200" rtl="0" algn="l">
              <a:lnSpc>
                <a:spcPct val="115000"/>
              </a:lnSpc>
              <a:spcBef>
                <a:spcPts val="0"/>
              </a:spcBef>
              <a:spcAft>
                <a:spcPts val="0"/>
              </a:spcAft>
              <a:buSzPts val="1400"/>
              <a:buChar char="-"/>
            </a:pPr>
            <a:r>
              <a:t/>
            </a:r>
            <a:endParaRPr>
              <a:solidFill>
                <a:schemeClr val="dk1"/>
              </a:solidFill>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09306b9c0_7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09306b9c0_7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Durante o decorrer do nosso Projeto, vai ficar perceptível, o processo de ETL presentes nas tecnologias, que servem para os produtores atingirem </a:t>
            </a:r>
            <a:r>
              <a:rPr b="1" lang="en" sz="900">
                <a:solidFill>
                  <a:schemeClr val="dk1"/>
                </a:solidFill>
              </a:rPr>
              <a:t>o </a:t>
            </a:r>
            <a:r>
              <a:rPr b="1" lang="en" sz="1000">
                <a:solidFill>
                  <a:schemeClr val="dk1"/>
                </a:solidFill>
              </a:rPr>
              <a:t>mais elevado índice de produtividade</a:t>
            </a:r>
            <a:r>
              <a:rPr b="1" lang="en" sz="900">
                <a:solidFill>
                  <a:schemeClr val="dk1"/>
                </a:solidFill>
              </a:rPr>
              <a:t> </a:t>
            </a:r>
            <a:r>
              <a:rPr b="1" lang="en" sz="1000">
                <a:solidFill>
                  <a:schemeClr val="dk1"/>
                </a:solidFill>
              </a:rPr>
              <a:t>e mapeamento de toda sua lavoura</a:t>
            </a:r>
            <a:r>
              <a:rPr lang="en" sz="900">
                <a:solidFill>
                  <a:schemeClr val="dk1"/>
                </a:solidFill>
              </a:rPr>
              <a:t>. Que é aí onde chega o impacto da agricultura 4.0</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V</a:t>
            </a:r>
            <a:r>
              <a:rPr lang="en" sz="1000">
                <a:solidFill>
                  <a:schemeClr val="dk1"/>
                </a:solidFill>
              </a:rPr>
              <a:t>amos utilizar várias vezes este termo no nosso projeto…. </a:t>
            </a:r>
            <a:r>
              <a:rPr b="1" lang="en" sz="1000">
                <a:solidFill>
                  <a:schemeClr val="dk1"/>
                </a:solidFill>
              </a:rPr>
              <a:t>e qual seria a definição de </a:t>
            </a:r>
            <a:r>
              <a:rPr b="1" lang="en" sz="900">
                <a:solidFill>
                  <a:schemeClr val="dk1"/>
                </a:solidFill>
              </a:rPr>
              <a:t>ETL</a:t>
            </a:r>
            <a:r>
              <a:rPr lang="en" sz="800">
                <a:solidFill>
                  <a:schemeClr val="dk1"/>
                </a:solidFill>
              </a:rPr>
              <a:t> </a:t>
            </a:r>
            <a:r>
              <a:rPr b="1" lang="en" sz="1000">
                <a:solidFill>
                  <a:srgbClr val="202124"/>
                </a:solidFill>
                <a:highlight>
                  <a:srgbClr val="FFFFFF"/>
                </a:highlight>
              </a:rPr>
              <a:t>(Extração, Transformação e Carregamento dos dados para um meio visível), Ex: Um produtor que aderiu a agricultura 4.0 pode possuir </a:t>
            </a:r>
            <a:r>
              <a:rPr lang="en" sz="1000">
                <a:solidFill>
                  <a:srgbClr val="202124"/>
                </a:solidFill>
                <a:highlight>
                  <a:srgbClr val="FFFFFF"/>
                </a:highlight>
              </a:rPr>
              <a:t>um software é capaz de gerar e coletar dados de todo o histórico de várias colheitas, assim como as etapas de cada processo dessas colheitas, uma vez tendo esses dados, é realizado o tratamento desses dados que logo após serão carregados num sistema</a:t>
            </a:r>
            <a:r>
              <a:rPr b="1" lang="en" sz="1000">
                <a:solidFill>
                  <a:srgbClr val="202124"/>
                </a:solidFill>
                <a:highlight>
                  <a:srgbClr val="FFFFFF"/>
                </a:highlight>
              </a:rPr>
              <a:t>, </a:t>
            </a:r>
            <a:r>
              <a:rPr lang="en" sz="1000">
                <a:solidFill>
                  <a:srgbClr val="202124"/>
                </a:solidFill>
                <a:highlight>
                  <a:srgbClr val="FFFFFF"/>
                </a:highlight>
              </a:rPr>
              <a:t>onde é possível usarmos ferramentas para correlação desses dados</a:t>
            </a:r>
            <a:r>
              <a:rPr b="1" lang="en" sz="1000">
                <a:solidFill>
                  <a:srgbClr val="202124"/>
                </a:solidFill>
                <a:highlight>
                  <a:srgbClr val="FFFFFF"/>
                </a:highlight>
              </a:rPr>
              <a:t> </a:t>
            </a:r>
            <a:r>
              <a:rPr lang="en" sz="1000">
                <a:solidFill>
                  <a:srgbClr val="202124"/>
                </a:solidFill>
                <a:highlight>
                  <a:srgbClr val="FFFFFF"/>
                </a:highlight>
              </a:rPr>
              <a:t>e com isso é possível fazer </a:t>
            </a:r>
            <a:r>
              <a:rPr lang="en" sz="1000">
                <a:solidFill>
                  <a:srgbClr val="202124"/>
                </a:solidFill>
                <a:highlight>
                  <a:srgbClr val="FFFFFF"/>
                </a:highlight>
              </a:rPr>
              <a:t>diversas análises</a:t>
            </a:r>
            <a:r>
              <a:rPr b="1" lang="en" sz="1000">
                <a:solidFill>
                  <a:srgbClr val="202124"/>
                </a:solidFill>
                <a:highlight>
                  <a:srgbClr val="FFFFFF"/>
                </a:highlight>
              </a:rPr>
              <a:t>,</a:t>
            </a:r>
            <a:r>
              <a:rPr lang="en" sz="1000">
                <a:solidFill>
                  <a:srgbClr val="202124"/>
                </a:solidFill>
                <a:highlight>
                  <a:srgbClr val="FFFFFF"/>
                </a:highlight>
              </a:rPr>
              <a:t> gerando tomada de decisões mais assertivas. Essas ferramentas geram grandes avanços não somente na colheita, mas no plantio, logística, manutenção e meio ambiente dentro do agronegócio.</a:t>
            </a:r>
            <a:endParaRPr sz="1000">
              <a:solidFill>
                <a:srgbClr val="202124"/>
              </a:solidFill>
              <a:highlight>
                <a:srgbClr val="FFFFFF"/>
              </a:highlight>
            </a:endParaRPr>
          </a:p>
          <a:p>
            <a:pPr indent="0" lvl="0" marL="0" rtl="0" algn="l">
              <a:spcBef>
                <a:spcPts val="0"/>
              </a:spcBef>
              <a:spcAft>
                <a:spcPts val="0"/>
              </a:spcAft>
              <a:buNone/>
            </a:pPr>
            <a:r>
              <a:t/>
            </a:r>
            <a:endParaRPr>
              <a:solidFill>
                <a:srgbClr val="202124"/>
              </a:solidFill>
              <a:highlight>
                <a:srgbClr val="FFFFFF"/>
              </a:highlight>
            </a:endParaRPr>
          </a:p>
          <a:p>
            <a:pPr indent="0" lvl="0" marL="0" rtl="0" algn="l">
              <a:spcBef>
                <a:spcPts val="0"/>
              </a:spcBef>
              <a:spcAft>
                <a:spcPts val="0"/>
              </a:spcAft>
              <a:buNone/>
            </a:pPr>
            <a:r>
              <a:t/>
            </a:r>
            <a:endParaRPr b="1">
              <a:solidFill>
                <a:srgbClr val="202124"/>
              </a:solidFill>
              <a:highlight>
                <a:srgbClr val="FFFFFF"/>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sz="900">
              <a:solidFill>
                <a:srgbClr val="999999"/>
              </a:solidFill>
            </a:endParaRPr>
          </a:p>
          <a:p>
            <a:pPr indent="0" lvl="0" marL="0" rtl="0" algn="l">
              <a:spcBef>
                <a:spcPts val="0"/>
              </a:spcBef>
              <a:spcAft>
                <a:spcPts val="0"/>
              </a:spcAft>
              <a:buNone/>
            </a:pPr>
            <a:r>
              <a:t/>
            </a:r>
            <a:endParaRPr sz="900"/>
          </a:p>
          <a:p>
            <a:pPr indent="0" lvl="0" marL="0" rtl="0" algn="l">
              <a:lnSpc>
                <a:spcPct val="115000"/>
              </a:lnSpc>
              <a:spcBef>
                <a:spcPts val="0"/>
              </a:spcBef>
              <a:spcAft>
                <a:spcPts val="0"/>
              </a:spcAft>
              <a:buClr>
                <a:schemeClr val="dk1"/>
              </a:buClr>
              <a:buSzPts val="1100"/>
              <a:buFont typeface="Arial"/>
              <a:buNone/>
            </a:pPr>
            <a:r>
              <a:rPr lang="en" sz="935">
                <a:solidFill>
                  <a:srgbClr val="999999"/>
                </a:solidFill>
                <a:latin typeface="Montserrat"/>
                <a:ea typeface="Montserrat"/>
                <a:cs typeface="Montserrat"/>
                <a:sym typeface="Montserrat"/>
              </a:rPr>
              <a:t>NOSSO PROJETO:</a:t>
            </a:r>
            <a:endParaRPr sz="1400">
              <a:solidFill>
                <a:srgbClr val="999999"/>
              </a:solidFill>
              <a:latin typeface="Montserrat"/>
              <a:ea typeface="Montserrat"/>
              <a:cs typeface="Montserrat"/>
              <a:sym typeface="Montserrat"/>
            </a:endParaRPr>
          </a:p>
          <a:p>
            <a:pPr indent="0" lvl="0" marL="0" rtl="0" algn="l">
              <a:spcBef>
                <a:spcPts val="1200"/>
              </a:spcBef>
              <a:spcAft>
                <a:spcPts val="0"/>
              </a:spcAft>
              <a:buNone/>
            </a:pPr>
            <a:r>
              <a:rPr lang="en" sz="900">
                <a:solidFill>
                  <a:srgbClr val="999999"/>
                </a:solidFill>
                <a:highlight>
                  <a:schemeClr val="lt1"/>
                </a:highlight>
                <a:latin typeface="Roboto"/>
                <a:ea typeface="Roboto"/>
                <a:cs typeface="Roboto"/>
                <a:sym typeface="Roboto"/>
              </a:rPr>
              <a:t>O objetivo desse projeto é reunir dataset’s de agricultura e desenvolvimento rural do Brasil realizar o processo de ETL e usar os dados para mostrar as vantagens da agricultura 4.0, realizando uma migração de dados em uma banco relacional Postgre para um banco Não relacional Cassandra em nuvem no Google Cloud e a utilização do PySpark para leitura dos registros,  extraindo informações para análise e insights.</a:t>
            </a:r>
            <a:endParaRPr sz="1000">
              <a:solidFill>
                <a:srgbClr val="999999"/>
              </a:solidFill>
            </a:endParaRPr>
          </a:p>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f81ffc86e_1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f81ffc86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t>Aqui definimos as etapas do nosso fluxo de trabalho </a:t>
            </a:r>
            <a:endParaRPr sz="1000"/>
          </a:p>
          <a:p>
            <a:pPr indent="0" lvl="0" marL="0" rtl="0" algn="l">
              <a:lnSpc>
                <a:spcPct val="115000"/>
              </a:lnSpc>
              <a:spcBef>
                <a:spcPts val="0"/>
              </a:spcBef>
              <a:spcAft>
                <a:spcPts val="0"/>
              </a:spcAft>
              <a:buClr>
                <a:schemeClr val="dk1"/>
              </a:buClr>
              <a:buSzPts val="1100"/>
              <a:buFont typeface="Arial"/>
              <a:buNone/>
            </a:pPr>
            <a:r>
              <a:rPr lang="en" sz="1000"/>
              <a:t>1 Começamos com a escolha dos datasets.</a:t>
            </a:r>
            <a:endParaRPr sz="1000"/>
          </a:p>
          <a:p>
            <a:pPr indent="0" lvl="0" marL="0" rtl="0" algn="l">
              <a:lnSpc>
                <a:spcPct val="115000"/>
              </a:lnSpc>
              <a:spcBef>
                <a:spcPts val="0"/>
              </a:spcBef>
              <a:spcAft>
                <a:spcPts val="0"/>
              </a:spcAft>
              <a:buClr>
                <a:schemeClr val="dk1"/>
              </a:buClr>
              <a:buSzPts val="1100"/>
              <a:buFont typeface="Arial"/>
              <a:buNone/>
            </a:pPr>
            <a:r>
              <a:rPr lang="en" sz="1000"/>
              <a:t>2 Depois realizamos o tratamento, desses conjuntos de dados escolhidos.</a:t>
            </a:r>
            <a:endParaRPr sz="1000"/>
          </a:p>
          <a:p>
            <a:pPr indent="0" lvl="0" marL="0" rtl="0" algn="l">
              <a:lnSpc>
                <a:spcPct val="115000"/>
              </a:lnSpc>
              <a:spcBef>
                <a:spcPts val="0"/>
              </a:spcBef>
              <a:spcAft>
                <a:spcPts val="0"/>
              </a:spcAft>
              <a:buClr>
                <a:schemeClr val="dk1"/>
              </a:buClr>
              <a:buSzPts val="1100"/>
              <a:buFont typeface="Arial"/>
              <a:buNone/>
            </a:pPr>
            <a:r>
              <a:rPr lang="en" sz="1000"/>
              <a:t>3 Após o tratamento, entendendo mais sobre os dados, sua estrutura e como ficou seu formato final, Planejamos a criação dos banco de dados.</a:t>
            </a:r>
            <a:endParaRPr sz="1000"/>
          </a:p>
          <a:p>
            <a:pPr indent="0" lvl="0" marL="0" rtl="0" algn="l">
              <a:lnSpc>
                <a:spcPct val="115000"/>
              </a:lnSpc>
              <a:spcBef>
                <a:spcPts val="0"/>
              </a:spcBef>
              <a:spcAft>
                <a:spcPts val="0"/>
              </a:spcAft>
              <a:buClr>
                <a:schemeClr val="dk1"/>
              </a:buClr>
              <a:buSzPts val="1100"/>
              <a:buFont typeface="Arial"/>
              <a:buNone/>
            </a:pPr>
            <a:r>
              <a:rPr lang="en" sz="1000"/>
              <a:t>4 Postgre (SQL) e o Cassandra(NoSQL) os quais iremos falar mais a frente.</a:t>
            </a:r>
            <a:endParaRPr sz="1000"/>
          </a:p>
          <a:p>
            <a:pPr indent="0" lvl="0" marL="0" rtl="0" algn="l">
              <a:lnSpc>
                <a:spcPct val="115000"/>
              </a:lnSpc>
              <a:spcBef>
                <a:spcPts val="0"/>
              </a:spcBef>
              <a:spcAft>
                <a:spcPts val="0"/>
              </a:spcAft>
              <a:buClr>
                <a:schemeClr val="dk1"/>
              </a:buClr>
              <a:buSzPts val="1100"/>
              <a:buFont typeface="Arial"/>
              <a:buNone/>
            </a:pPr>
            <a:r>
              <a:rPr lang="en" sz="1000"/>
              <a:t>5 Posterior fizemos a inserção dos dados tratados primeiramente no postgre, pra simular o banco de origem do cliente </a:t>
            </a:r>
            <a:endParaRPr sz="1000"/>
          </a:p>
          <a:p>
            <a:pPr indent="0" lvl="0" marL="0" rtl="0" algn="l">
              <a:lnSpc>
                <a:spcPct val="115000"/>
              </a:lnSpc>
              <a:spcBef>
                <a:spcPts val="0"/>
              </a:spcBef>
              <a:spcAft>
                <a:spcPts val="0"/>
              </a:spcAft>
              <a:buClr>
                <a:schemeClr val="dk1"/>
              </a:buClr>
              <a:buSzPts val="1100"/>
              <a:buFont typeface="Arial"/>
              <a:buNone/>
            </a:pPr>
            <a:r>
              <a:rPr lang="en" sz="1000"/>
              <a:t>6 Logo após migramos esses dados para o banco não relacional Cassandra levando em conta o alto nivel de </a:t>
            </a:r>
            <a:r>
              <a:rPr lang="en" sz="1000"/>
              <a:t>performance</a:t>
            </a:r>
            <a:r>
              <a:rPr lang="en" sz="1000"/>
              <a:t>.</a:t>
            </a:r>
            <a:endParaRPr sz="1000"/>
          </a:p>
          <a:p>
            <a:pPr indent="0" lvl="0" marL="0" rtl="0" algn="l">
              <a:lnSpc>
                <a:spcPct val="115000"/>
              </a:lnSpc>
              <a:spcBef>
                <a:spcPts val="0"/>
              </a:spcBef>
              <a:spcAft>
                <a:spcPts val="0"/>
              </a:spcAft>
              <a:buClr>
                <a:schemeClr val="dk1"/>
              </a:buClr>
              <a:buSzPts val="1100"/>
              <a:buFont typeface="Arial"/>
              <a:buNone/>
            </a:pPr>
            <a:r>
              <a:rPr lang="en" sz="1000"/>
              <a:t>7 E por último </a:t>
            </a:r>
            <a:r>
              <a:rPr lang="en" sz="1000">
                <a:solidFill>
                  <a:schemeClr val="dk1"/>
                </a:solidFill>
              </a:rPr>
              <a:t>iniciamos nossa análise exploratória e criação dos gráficos</a:t>
            </a:r>
            <a:r>
              <a:rPr lang="en" sz="1000"/>
              <a:t> para facilitar a visualização dos dados e gerar insights.</a:t>
            </a:r>
            <a:endParaRPr sz="1000"/>
          </a:p>
          <a:p>
            <a:pPr indent="0" lvl="0" marL="0" rtl="0" algn="l">
              <a:lnSpc>
                <a:spcPct val="115000"/>
              </a:lnSpc>
              <a:spcBef>
                <a:spcPts val="0"/>
              </a:spcBef>
              <a:spcAft>
                <a:spcPts val="0"/>
              </a:spcAft>
              <a:buClr>
                <a:schemeClr val="dk1"/>
              </a:buClr>
              <a:buSzPts val="1100"/>
              <a:buFont typeface="Arial"/>
              <a:buNone/>
            </a:pPr>
            <a:r>
              <a:t/>
            </a:r>
            <a:endParaRPr sz="1000"/>
          </a:p>
          <a:p>
            <a:pPr indent="0" lvl="0" marL="0" rtl="0" algn="l">
              <a:lnSpc>
                <a:spcPct val="115000"/>
              </a:lnSpc>
              <a:spcBef>
                <a:spcPts val="0"/>
              </a:spcBef>
              <a:spcAft>
                <a:spcPts val="0"/>
              </a:spcAft>
              <a:buClr>
                <a:schemeClr val="dk1"/>
              </a:buClr>
              <a:buSzPts val="1100"/>
              <a:buFont typeface="Arial"/>
              <a:buNone/>
            </a:pPr>
            <a:r>
              <a:t/>
            </a:r>
            <a:endParaRPr sz="1000"/>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rPr b="1" lang="en" sz="1000">
                <a:solidFill>
                  <a:srgbClr val="434343"/>
                </a:solidFill>
              </a:rPr>
              <a:t>Postgre (SQL) e Cassandra(NoSQL) que se destacaram pela performance trabalhando com um volume grande de dados, mesmo tendo buscas</a:t>
            </a:r>
            <a:r>
              <a:rPr b="1" lang="en" sz="1000">
                <a:solidFill>
                  <a:srgbClr val="434343"/>
                </a:solidFill>
                <a:highlight>
                  <a:srgbClr val="F5F8FF"/>
                </a:highlight>
              </a:rPr>
              <a:t> mais complexas, o alto poder de processamento da ferramenta não torna o processo lento.</a:t>
            </a:r>
            <a:endParaRPr b="1" sz="1200">
              <a:solidFill>
                <a:srgbClr val="43434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000">
                <a:solidFill>
                  <a:srgbClr val="202124"/>
                </a:solidFill>
                <a:highlight>
                  <a:srgbClr val="FFFFFF"/>
                </a:highlight>
              </a:rPr>
              <a:t>PostgreSQL</a:t>
            </a:r>
            <a:r>
              <a:rPr lang="en" sz="1000">
                <a:solidFill>
                  <a:srgbClr val="202124"/>
                </a:solidFill>
                <a:highlight>
                  <a:srgbClr val="FFFFFF"/>
                </a:highlight>
              </a:rPr>
              <a:t> se destaca por ser mais robusto e possuir muito mais recursos que o </a:t>
            </a:r>
            <a:r>
              <a:rPr b="1" lang="en" sz="1000">
                <a:solidFill>
                  <a:srgbClr val="202124"/>
                </a:solidFill>
                <a:highlight>
                  <a:srgbClr val="FFFFFF"/>
                </a:highlight>
              </a:rPr>
              <a:t>MySQL</a:t>
            </a:r>
            <a:r>
              <a:rPr lang="en" sz="1000">
                <a:solidFill>
                  <a:srgbClr val="202124"/>
                </a:solidFill>
                <a:highlight>
                  <a:srgbClr val="FFFFFF"/>
                </a:highlight>
              </a:rPr>
              <a:t>.é orientado a objeto.</a:t>
            </a:r>
            <a:r>
              <a:rPr lang="en" sz="1000">
                <a:solidFill>
                  <a:srgbClr val="171923"/>
                </a:solidFill>
                <a:highlight>
                  <a:srgbClr val="F5F8FF"/>
                </a:highlight>
              </a:rPr>
              <a:t>Consultar dados mais complexos é uma outra grande vantagem. É possível acessar informações mais detalhadas, com tabelas, funções e condições juntas e integradas. Ainda que sejam buscas mais complexas, o alto poder de processamento da ferramenta não torna o processo lento.</a:t>
            </a:r>
            <a:endParaRPr sz="1000">
              <a:solidFill>
                <a:srgbClr val="171923"/>
              </a:solidFill>
              <a:highlight>
                <a:srgbClr val="F5F8FF"/>
              </a:highlight>
            </a:endParaRPr>
          </a:p>
          <a:p>
            <a:pPr indent="0" lvl="0" marL="0" rtl="0" algn="l">
              <a:lnSpc>
                <a:spcPct val="115000"/>
              </a:lnSpc>
              <a:spcBef>
                <a:spcPts val="1200"/>
              </a:spcBef>
              <a:spcAft>
                <a:spcPts val="0"/>
              </a:spcAft>
              <a:buClr>
                <a:schemeClr val="dk1"/>
              </a:buClr>
              <a:buSzPts val="1100"/>
              <a:buFont typeface="Arial"/>
              <a:buNone/>
            </a:pPr>
            <a:r>
              <a:rPr b="1" lang="en" sz="1000">
                <a:solidFill>
                  <a:srgbClr val="171923"/>
                </a:solidFill>
                <a:highlight>
                  <a:srgbClr val="F5F8FF"/>
                </a:highlight>
              </a:rPr>
              <a:t>Cassandra</a:t>
            </a:r>
            <a:r>
              <a:rPr lang="en" sz="1000">
                <a:solidFill>
                  <a:srgbClr val="171923"/>
                </a:solidFill>
                <a:highlight>
                  <a:srgbClr val="F5F8FF"/>
                </a:highlight>
              </a:rPr>
              <a:t> </a:t>
            </a:r>
            <a:r>
              <a:rPr lang="en" sz="1000">
                <a:solidFill>
                  <a:srgbClr val="171923"/>
                </a:solidFill>
                <a:highlight>
                  <a:srgbClr val="F5F8FF"/>
                </a:highlight>
              </a:rPr>
              <a:t>Cassandra oferece uma performance estrondosa quando você tem um volume muito grande de requisições, especialmente se vc quiser gravar dados dentro dele.</a:t>
            </a:r>
            <a:endParaRPr sz="1000">
              <a:solidFill>
                <a:srgbClr val="171923"/>
              </a:solidFill>
              <a:highlight>
                <a:srgbClr val="F5F8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171923"/>
                </a:solidFill>
                <a:highlight>
                  <a:srgbClr val="F5F8FF"/>
                </a:highlight>
              </a:rPr>
              <a:t>Leitura, gravação e </a:t>
            </a:r>
            <a:r>
              <a:rPr lang="en" sz="1000">
                <a:solidFill>
                  <a:srgbClr val="171923"/>
                </a:solidFill>
                <a:highlight>
                  <a:srgbClr val="F5F8FF"/>
                </a:highlight>
              </a:rPr>
              <a:t>persistência</a:t>
            </a:r>
            <a:r>
              <a:rPr lang="en" sz="1000">
                <a:solidFill>
                  <a:srgbClr val="171923"/>
                </a:solidFill>
                <a:highlight>
                  <a:srgbClr val="F5F8FF"/>
                </a:highlight>
              </a:rPr>
              <a:t> das informações fica muito mais rápido, porque os bancos NoSQL conseguem gerenciar melhor o que passa pela memória e o que persiste em disco enquanto o usuário já recebeu uma resposta, sobre se aquele dado foi gravado ou não.</a:t>
            </a:r>
            <a:endParaRPr sz="1000">
              <a:solidFill>
                <a:srgbClr val="171923"/>
              </a:solidFill>
              <a:highlight>
                <a:srgbClr val="F5F8FF"/>
              </a:highlight>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50" name="Shape 50"/>
        <p:cNvGrpSpPr/>
        <p:nvPr/>
      </p:nvGrpSpPr>
      <p:grpSpPr>
        <a:xfrm>
          <a:off x="0" y="0"/>
          <a:ext cx="0" cy="0"/>
          <a:chOff x="0" y="0"/>
          <a:chExt cx="0" cy="0"/>
        </a:xfrm>
      </p:grpSpPr>
      <p:sp>
        <p:nvSpPr>
          <p:cNvPr id="51" name="Google Shape;51;p13"/>
          <p:cNvSpPr txBox="1"/>
          <p:nvPr>
            <p:ph type="ctrTitle"/>
          </p:nvPr>
        </p:nvSpPr>
        <p:spPr>
          <a:xfrm>
            <a:off x="1319175" y="2233519"/>
            <a:ext cx="6680400" cy="1159800"/>
          </a:xfrm>
          <a:prstGeom prst="rect">
            <a:avLst/>
          </a:prstGeom>
        </p:spPr>
        <p:txBody>
          <a:bodyPr anchorCtr="0" anchor="t" bIns="91425" lIns="91425" spcFirstLastPara="1" rIns="91425" wrap="square" tIns="91425">
            <a:norm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cxnSp>
        <p:nvCxnSpPr>
          <p:cNvPr id="52" name="Google Shape;52;p13"/>
          <p:cNvCxnSpPr>
            <a:stCxn id="53" idx="4"/>
          </p:cNvCxnSpPr>
          <p:nvPr/>
        </p:nvCxnSpPr>
        <p:spPr>
          <a:xfrm>
            <a:off x="939750" y="2832475"/>
            <a:ext cx="0" cy="2310900"/>
          </a:xfrm>
          <a:prstGeom prst="straightConnector1">
            <a:avLst/>
          </a:prstGeom>
          <a:noFill/>
          <a:ln cap="flat" cmpd="sng" w="9525">
            <a:solidFill>
              <a:schemeClr val="accent5"/>
            </a:solidFill>
            <a:prstDash val="solid"/>
            <a:round/>
            <a:headEnd len="med" w="med" type="none"/>
            <a:tailEnd len="med" w="med" type="none"/>
          </a:ln>
        </p:spPr>
      </p:cxnSp>
      <p:sp>
        <p:nvSpPr>
          <p:cNvPr id="53" name="Google Shape;53;p13"/>
          <p:cNvSpPr/>
          <p:nvPr/>
        </p:nvSpPr>
        <p:spPr>
          <a:xfrm>
            <a:off x="845250" y="2643475"/>
            <a:ext cx="189000" cy="1890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key color">
  <p:cSld name="BLANK_1">
    <p:bg>
      <p:bgPr>
        <a:solidFill>
          <a:schemeClr val="accent1"/>
        </a:solidFill>
      </p:bgPr>
    </p:bg>
    <p:spTree>
      <p:nvGrpSpPr>
        <p:cNvPr id="54" name="Shape 54"/>
        <p:cNvGrpSpPr/>
        <p:nvPr/>
      </p:nvGrpSpPr>
      <p:grpSpPr>
        <a:xfrm>
          <a:off x="0" y="0"/>
          <a:ext cx="0" cy="0"/>
          <a:chOff x="0" y="0"/>
          <a:chExt cx="0" cy="0"/>
        </a:xfrm>
      </p:grpSpPr>
      <p:sp>
        <p:nvSpPr>
          <p:cNvPr id="55" name="Google Shape;55;p14"/>
          <p:cNvSpPr txBox="1"/>
          <p:nvPr>
            <p:ph idx="12" type="sldNum"/>
          </p:nvPr>
        </p:nvSpPr>
        <p:spPr>
          <a:xfrm>
            <a:off x="8523157" y="4752131"/>
            <a:ext cx="548700" cy="315300"/>
          </a:xfrm>
          <a:prstGeom prst="rect">
            <a:avLst/>
          </a:prstGeom>
        </p:spPr>
        <p:txBody>
          <a:bodyPr anchorCtr="0" anchor="t" bIns="91425" lIns="91425" spcFirstLastPara="1" rIns="91425" wrap="square" tIns="91425">
            <a:normAutofit lnSpcReduction="2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cxnSp>
        <p:nvCxnSpPr>
          <p:cNvPr id="56" name="Google Shape;56;p14"/>
          <p:cNvCxnSpPr/>
          <p:nvPr/>
        </p:nvCxnSpPr>
        <p:spPr>
          <a:xfrm>
            <a:off x="945638" y="0"/>
            <a:ext cx="0" cy="5143500"/>
          </a:xfrm>
          <a:prstGeom prst="straightConnector1">
            <a:avLst/>
          </a:prstGeom>
          <a:noFill/>
          <a:ln cap="flat" cmpd="sng" w="9525">
            <a:solidFill>
              <a:schemeClr val="dk1"/>
            </a:solidFill>
            <a:prstDash val="solid"/>
            <a:round/>
            <a:headEnd len="med" w="med" type="none"/>
            <a:tailEnd len="med" w="med" type="none"/>
          </a:ln>
        </p:spPr>
      </p:cxnSp>
      <p:sp>
        <p:nvSpPr>
          <p:cNvPr id="57" name="Google Shape;57;p14"/>
          <p:cNvSpPr/>
          <p:nvPr/>
        </p:nvSpPr>
        <p:spPr>
          <a:xfrm>
            <a:off x="844675" y="2470800"/>
            <a:ext cx="201900" cy="201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8" name="Shape 58"/>
        <p:cNvGrpSpPr/>
        <p:nvPr/>
      </p:nvGrpSpPr>
      <p:grpSpPr>
        <a:xfrm>
          <a:off x="0" y="0"/>
          <a:ext cx="0" cy="0"/>
          <a:chOff x="0" y="0"/>
          <a:chExt cx="0" cy="0"/>
        </a:xfrm>
      </p:grpSpPr>
      <p:sp>
        <p:nvSpPr>
          <p:cNvPr id="59" name="Google Shape;59;p15"/>
          <p:cNvSpPr txBox="1"/>
          <p:nvPr>
            <p:ph type="title"/>
          </p:nvPr>
        </p:nvSpPr>
        <p:spPr>
          <a:xfrm>
            <a:off x="1165475" y="549649"/>
            <a:ext cx="6858000" cy="345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5"/>
          <p:cNvSpPr txBox="1"/>
          <p:nvPr>
            <p:ph idx="1" type="body"/>
          </p:nvPr>
        </p:nvSpPr>
        <p:spPr>
          <a:xfrm>
            <a:off x="1165475" y="1192298"/>
            <a:ext cx="2403600" cy="3670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61" name="Google Shape;61;p15"/>
          <p:cNvSpPr txBox="1"/>
          <p:nvPr>
            <p:ph idx="2" type="body"/>
          </p:nvPr>
        </p:nvSpPr>
        <p:spPr>
          <a:xfrm>
            <a:off x="3692249" y="1192298"/>
            <a:ext cx="2403600" cy="3670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62" name="Google Shape;62;p15"/>
          <p:cNvSpPr txBox="1"/>
          <p:nvPr>
            <p:ph idx="3" type="body"/>
          </p:nvPr>
        </p:nvSpPr>
        <p:spPr>
          <a:xfrm>
            <a:off x="6219023" y="1192298"/>
            <a:ext cx="2403600" cy="3670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63" name="Google Shape;63;p15"/>
          <p:cNvSpPr txBox="1"/>
          <p:nvPr>
            <p:ph idx="12" type="sldNum"/>
          </p:nvPr>
        </p:nvSpPr>
        <p:spPr>
          <a:xfrm>
            <a:off x="8523157" y="4752131"/>
            <a:ext cx="548700" cy="315300"/>
          </a:xfrm>
          <a:prstGeom prst="rect">
            <a:avLst/>
          </a:prstGeom>
        </p:spPr>
        <p:txBody>
          <a:bodyPr anchorCtr="0" anchor="t"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15"/>
          <p:cNvCxnSpPr/>
          <p:nvPr/>
        </p:nvCxnSpPr>
        <p:spPr>
          <a:xfrm>
            <a:off x="945638"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65" name="Google Shape;65;p15"/>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844675" y="14007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spTree>
      <p:nvGrpSpPr>
        <p:cNvPr id="67" name="Shape 67"/>
        <p:cNvGrpSpPr/>
        <p:nvPr/>
      </p:nvGrpSpPr>
      <p:grpSpPr>
        <a:xfrm>
          <a:off x="0" y="0"/>
          <a:ext cx="0" cy="0"/>
          <a:chOff x="0" y="0"/>
          <a:chExt cx="0" cy="0"/>
        </a:xfrm>
      </p:grpSpPr>
      <p:sp>
        <p:nvSpPr>
          <p:cNvPr id="68" name="Google Shape;68;p16"/>
          <p:cNvSpPr txBox="1"/>
          <p:nvPr>
            <p:ph type="ctrTitle"/>
          </p:nvPr>
        </p:nvSpPr>
        <p:spPr>
          <a:xfrm>
            <a:off x="1530175" y="2307788"/>
            <a:ext cx="6767100" cy="5322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16"/>
          <p:cNvSpPr txBox="1"/>
          <p:nvPr>
            <p:ph idx="1" type="subTitle"/>
          </p:nvPr>
        </p:nvSpPr>
        <p:spPr>
          <a:xfrm>
            <a:off x="1567326" y="2782913"/>
            <a:ext cx="6927900" cy="3531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6"/>
          <p:cNvSpPr txBox="1"/>
          <p:nvPr>
            <p:ph idx="12" type="sldNum"/>
          </p:nvPr>
        </p:nvSpPr>
        <p:spPr>
          <a:xfrm>
            <a:off x="8523157" y="4752131"/>
            <a:ext cx="548700" cy="315300"/>
          </a:xfrm>
          <a:prstGeom prst="rect">
            <a:avLst/>
          </a:prstGeom>
        </p:spPr>
        <p:txBody>
          <a:bodyPr anchorCtr="0" anchor="t"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1" name="Google Shape;71;p16"/>
          <p:cNvCxnSpPr/>
          <p:nvPr/>
        </p:nvCxnSpPr>
        <p:spPr>
          <a:xfrm>
            <a:off x="939645"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72" name="Google Shape;72;p16"/>
          <p:cNvSpPr/>
          <p:nvPr/>
        </p:nvSpPr>
        <p:spPr>
          <a:xfrm flipH="1">
            <a:off x="632556" y="2267403"/>
            <a:ext cx="614400" cy="6144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TITLE_AND_BODY_1">
    <p:spTree>
      <p:nvGrpSpPr>
        <p:cNvPr id="73" name="Shape 73"/>
        <p:cNvGrpSpPr/>
        <p:nvPr/>
      </p:nvGrpSpPr>
      <p:grpSpPr>
        <a:xfrm>
          <a:off x="0" y="0"/>
          <a:ext cx="0" cy="0"/>
          <a:chOff x="0" y="0"/>
          <a:chExt cx="0" cy="0"/>
        </a:xfrm>
      </p:grpSpPr>
      <p:sp>
        <p:nvSpPr>
          <p:cNvPr id="74" name="Google Shape;74;p17"/>
          <p:cNvSpPr txBox="1"/>
          <p:nvPr>
            <p:ph type="title"/>
          </p:nvPr>
        </p:nvSpPr>
        <p:spPr>
          <a:xfrm>
            <a:off x="1165475" y="549649"/>
            <a:ext cx="6858000" cy="3450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p:txBody>
      </p:sp>
      <p:sp>
        <p:nvSpPr>
          <p:cNvPr id="75" name="Google Shape;75;p17"/>
          <p:cNvSpPr txBox="1"/>
          <p:nvPr>
            <p:ph idx="1" type="body"/>
          </p:nvPr>
        </p:nvSpPr>
        <p:spPr>
          <a:xfrm>
            <a:off x="1165498" y="1086799"/>
            <a:ext cx="6858000" cy="3725700"/>
          </a:xfrm>
          <a:prstGeom prst="rect">
            <a:avLst/>
          </a:prstGeom>
        </p:spPr>
        <p:txBody>
          <a:bodyPr anchorCtr="0" anchor="t" bIns="91425" lIns="91425" spcFirstLastPara="1" rIns="91425" wrap="square" tIns="91425">
            <a:normAutofit/>
          </a:bodyPr>
          <a:lstStyle>
            <a:lvl1pPr indent="-419100" lvl="0" marL="4572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indent="-381000" lvl="1" marL="9144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indent="-381000" lvl="2" marL="13716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indent="-342900" lvl="3" marL="18288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indent="-342900" lvl="4" marL="22860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indent="-342900" lvl="5" marL="27432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indent="-342900" lvl="6" marL="32004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indent="-342900" lvl="7" marL="36576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indent="-342900" lvl="8" marL="41148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p:txBody>
      </p:sp>
      <p:sp>
        <p:nvSpPr>
          <p:cNvPr id="76" name="Google Shape;76;p17"/>
          <p:cNvSpPr txBox="1"/>
          <p:nvPr>
            <p:ph idx="12" type="sldNum"/>
          </p:nvPr>
        </p:nvSpPr>
        <p:spPr>
          <a:xfrm>
            <a:off x="8523157" y="4752131"/>
            <a:ext cx="548700" cy="315300"/>
          </a:xfrm>
          <a:prstGeom prst="rect">
            <a:avLst/>
          </a:prstGeom>
        </p:spPr>
        <p:txBody>
          <a:bodyPr anchorCtr="0" anchor="t"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17"/>
          <p:cNvCxnSpPr/>
          <p:nvPr/>
        </p:nvCxnSpPr>
        <p:spPr>
          <a:xfrm>
            <a:off x="945638"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78" name="Google Shape;78;p17"/>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844675" y="14007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_1">
    <p:spTree>
      <p:nvGrpSpPr>
        <p:cNvPr id="80" name="Shape 80"/>
        <p:cNvGrpSpPr/>
        <p:nvPr/>
      </p:nvGrpSpPr>
      <p:grpSpPr>
        <a:xfrm>
          <a:off x="0" y="0"/>
          <a:ext cx="0" cy="0"/>
          <a:chOff x="0" y="0"/>
          <a:chExt cx="0" cy="0"/>
        </a:xfrm>
      </p:grpSpPr>
      <p:cxnSp>
        <p:nvCxnSpPr>
          <p:cNvPr id="81" name="Google Shape;81;p18"/>
          <p:cNvCxnSpPr/>
          <p:nvPr/>
        </p:nvCxnSpPr>
        <p:spPr>
          <a:xfrm>
            <a:off x="945630"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82" name="Google Shape;82;p18"/>
          <p:cNvSpPr/>
          <p:nvPr/>
        </p:nvSpPr>
        <p:spPr>
          <a:xfrm>
            <a:off x="638325" y="2267417"/>
            <a:ext cx="614400" cy="6144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txBox="1"/>
          <p:nvPr>
            <p:ph idx="1" type="body"/>
          </p:nvPr>
        </p:nvSpPr>
        <p:spPr>
          <a:xfrm>
            <a:off x="1633225" y="2161800"/>
            <a:ext cx="6700500" cy="819900"/>
          </a:xfrm>
          <a:prstGeom prst="rect">
            <a:avLst/>
          </a:prstGeom>
        </p:spPr>
        <p:txBody>
          <a:bodyPr anchorCtr="0" anchor="ctr" bIns="91425" lIns="91425" spcFirstLastPara="1" rIns="91425" wrap="square" tIns="91425">
            <a:normAutofit/>
          </a:bodyPr>
          <a:lstStyle>
            <a:lvl1pPr indent="-406400" lvl="0" marL="457200" rtl="0">
              <a:spcBef>
                <a:spcPts val="0"/>
              </a:spcBef>
              <a:spcAft>
                <a:spcPts val="0"/>
              </a:spcAft>
              <a:buSzPts val="2800"/>
              <a:buChar char="●"/>
              <a:defRPr i="1" sz="2800">
                <a:solidFill>
                  <a:schemeClr val="accent1"/>
                </a:solidFill>
              </a:defRPr>
            </a:lvl1pPr>
            <a:lvl2pPr indent="-406400" lvl="1" marL="914400" rtl="0">
              <a:spcBef>
                <a:spcPts val="0"/>
              </a:spcBef>
              <a:spcAft>
                <a:spcPts val="0"/>
              </a:spcAft>
              <a:buSzPts val="2800"/>
              <a:buChar char="○"/>
              <a:defRPr i="1" sz="2800">
                <a:solidFill>
                  <a:schemeClr val="accent1"/>
                </a:solidFill>
              </a:defRPr>
            </a:lvl2pPr>
            <a:lvl3pPr indent="-406400" lvl="2" marL="1371600" rtl="0">
              <a:spcBef>
                <a:spcPts val="0"/>
              </a:spcBef>
              <a:spcAft>
                <a:spcPts val="0"/>
              </a:spcAft>
              <a:buSzPts val="2800"/>
              <a:buChar char="■"/>
              <a:defRPr i="1" sz="2800">
                <a:solidFill>
                  <a:schemeClr val="accent1"/>
                </a:solidFill>
              </a:defRPr>
            </a:lvl3pPr>
            <a:lvl4pPr indent="-406400" lvl="3" marL="1828800" rtl="0">
              <a:spcBef>
                <a:spcPts val="0"/>
              </a:spcBef>
              <a:spcAft>
                <a:spcPts val="0"/>
              </a:spcAft>
              <a:buClr>
                <a:schemeClr val="accent1"/>
              </a:buClr>
              <a:buSzPts val="2800"/>
              <a:buChar char="●"/>
              <a:defRPr i="1" sz="2800">
                <a:solidFill>
                  <a:schemeClr val="accent1"/>
                </a:solidFill>
              </a:defRPr>
            </a:lvl4pPr>
            <a:lvl5pPr indent="-406400" lvl="4" marL="2286000" rtl="0">
              <a:spcBef>
                <a:spcPts val="0"/>
              </a:spcBef>
              <a:spcAft>
                <a:spcPts val="0"/>
              </a:spcAft>
              <a:buClr>
                <a:schemeClr val="accent1"/>
              </a:buClr>
              <a:buSzPts val="2800"/>
              <a:buChar char="○"/>
              <a:defRPr i="1" sz="2800">
                <a:solidFill>
                  <a:schemeClr val="accent1"/>
                </a:solidFill>
              </a:defRPr>
            </a:lvl5pPr>
            <a:lvl6pPr indent="-406400" lvl="5" marL="2743200" rtl="0">
              <a:spcBef>
                <a:spcPts val="0"/>
              </a:spcBef>
              <a:spcAft>
                <a:spcPts val="0"/>
              </a:spcAft>
              <a:buClr>
                <a:schemeClr val="accent1"/>
              </a:buClr>
              <a:buSzPts val="2800"/>
              <a:buChar char="■"/>
              <a:defRPr i="1" sz="2800">
                <a:solidFill>
                  <a:schemeClr val="accent1"/>
                </a:solidFill>
              </a:defRPr>
            </a:lvl6pPr>
            <a:lvl7pPr indent="-406400" lvl="6" marL="3200400" rtl="0">
              <a:spcBef>
                <a:spcPts val="0"/>
              </a:spcBef>
              <a:spcAft>
                <a:spcPts val="0"/>
              </a:spcAft>
              <a:buClr>
                <a:schemeClr val="accent1"/>
              </a:buClr>
              <a:buSzPts val="2800"/>
              <a:buChar char="●"/>
              <a:defRPr i="1" sz="2800">
                <a:solidFill>
                  <a:schemeClr val="accent1"/>
                </a:solidFill>
              </a:defRPr>
            </a:lvl7pPr>
            <a:lvl8pPr indent="-406400" lvl="7" marL="3657600" rtl="0">
              <a:spcBef>
                <a:spcPts val="0"/>
              </a:spcBef>
              <a:spcAft>
                <a:spcPts val="0"/>
              </a:spcAft>
              <a:buClr>
                <a:schemeClr val="accent1"/>
              </a:buClr>
              <a:buSzPts val="2800"/>
              <a:buChar char="○"/>
              <a:defRPr i="1" sz="2800">
                <a:solidFill>
                  <a:schemeClr val="accent1"/>
                </a:solidFill>
              </a:defRPr>
            </a:lvl8pPr>
            <a:lvl9pPr indent="-406400" lvl="8" marL="4114800" rtl="0">
              <a:spcBef>
                <a:spcPts val="0"/>
              </a:spcBef>
              <a:spcAft>
                <a:spcPts val="0"/>
              </a:spcAft>
              <a:buClr>
                <a:schemeClr val="accent1"/>
              </a:buClr>
              <a:buSzPts val="2800"/>
              <a:buChar char="■"/>
              <a:defRPr i="1" sz="2800">
                <a:solidFill>
                  <a:schemeClr val="accent1"/>
                </a:solidFill>
              </a:defRPr>
            </a:lvl9pPr>
          </a:lstStyle>
          <a:p/>
        </p:txBody>
      </p:sp>
      <p:sp>
        <p:nvSpPr>
          <p:cNvPr id="84" name="Google Shape;84;p18"/>
          <p:cNvSpPr txBox="1"/>
          <p:nvPr/>
        </p:nvSpPr>
        <p:spPr>
          <a:xfrm>
            <a:off x="286541" y="2244031"/>
            <a:ext cx="1306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latin typeface="Quicksand"/>
                <a:ea typeface="Quicksand"/>
                <a:cs typeface="Quicksand"/>
                <a:sym typeface="Quicksand"/>
              </a:rPr>
              <a:t>“</a:t>
            </a:r>
            <a:endParaRPr b="1" sz="4800">
              <a:solidFill>
                <a:schemeClr val="accent1"/>
              </a:solidFill>
              <a:latin typeface="Quicksand"/>
              <a:ea typeface="Quicksand"/>
              <a:cs typeface="Quicksand"/>
              <a:sym typeface="Quicksand"/>
            </a:endParaRPr>
          </a:p>
        </p:txBody>
      </p:sp>
      <p:sp>
        <p:nvSpPr>
          <p:cNvPr id="85" name="Google Shape;85;p18"/>
          <p:cNvSpPr txBox="1"/>
          <p:nvPr>
            <p:ph idx="12" type="sldNum"/>
          </p:nvPr>
        </p:nvSpPr>
        <p:spPr>
          <a:xfrm>
            <a:off x="8523157" y="4752131"/>
            <a:ext cx="548700" cy="315300"/>
          </a:xfrm>
          <a:prstGeom prst="rect">
            <a:avLst/>
          </a:prstGeom>
        </p:spPr>
        <p:txBody>
          <a:bodyPr anchorCtr="0" anchor="t" bIns="91425" lIns="91425" spcFirstLastPara="1" rIns="91425" wrap="square" tIns="91425">
            <a:normAutofit lnSpcReduction="20000"/>
          </a:bodyPr>
          <a:lstStyle>
            <a:lvl1pPr lvl="0" rtl="0">
              <a:buNone/>
              <a:defRPr>
                <a:solidFill>
                  <a:srgbClr val="39C0BA"/>
                </a:solidFill>
              </a:defRPr>
            </a:lvl1pPr>
            <a:lvl2pPr lvl="1" rtl="0">
              <a:buNone/>
              <a:defRPr>
                <a:solidFill>
                  <a:srgbClr val="39C0BA"/>
                </a:solidFill>
              </a:defRPr>
            </a:lvl2pPr>
            <a:lvl3pPr lvl="2" rtl="0">
              <a:buNone/>
              <a:defRPr>
                <a:solidFill>
                  <a:srgbClr val="39C0BA"/>
                </a:solidFill>
              </a:defRPr>
            </a:lvl3pPr>
            <a:lvl4pPr lvl="3" rtl="0">
              <a:buNone/>
              <a:defRPr>
                <a:solidFill>
                  <a:srgbClr val="39C0BA"/>
                </a:solidFill>
              </a:defRPr>
            </a:lvl4pPr>
            <a:lvl5pPr lvl="4" rtl="0">
              <a:buNone/>
              <a:defRPr>
                <a:solidFill>
                  <a:srgbClr val="39C0BA"/>
                </a:solidFill>
              </a:defRPr>
            </a:lvl5pPr>
            <a:lvl6pPr lvl="5" rtl="0">
              <a:buNone/>
              <a:defRPr>
                <a:solidFill>
                  <a:srgbClr val="39C0BA"/>
                </a:solidFill>
              </a:defRPr>
            </a:lvl6pPr>
            <a:lvl7pPr lvl="6" rtl="0">
              <a:buNone/>
              <a:defRPr>
                <a:solidFill>
                  <a:srgbClr val="39C0BA"/>
                </a:solidFill>
              </a:defRPr>
            </a:lvl7pPr>
            <a:lvl8pPr lvl="7" rtl="0">
              <a:buNone/>
              <a:defRPr>
                <a:solidFill>
                  <a:srgbClr val="39C0BA"/>
                </a:solidFill>
              </a:defRPr>
            </a:lvl8pPr>
            <a:lvl9pPr lvl="8" rtl="0">
              <a:buNone/>
              <a:defRPr>
                <a:solidFill>
                  <a:srgbClr val="39C0BA"/>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4.jpg"/><Relationship Id="rId5" Type="http://schemas.openxmlformats.org/officeDocument/2006/relationships/image" Target="../media/image2.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colab.research.google.com/drive/15HXFgA1pLKwiRRwLzqryaLSY9RCSkk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colab.research.google.com/drive/15HXFgA1pLKwiRRwLzqryaLSY9RCSkk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colab.research.google.com/drive/1SDVR54bDRdIVqZd58q5YT4Pwg_qclWx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colab.research.google.com/drive/1albILJ9-heJPa9EQuHE2AKwON5wl8QO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5.jp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7.jpg"/><Relationship Id="rId4" Type="http://schemas.openxmlformats.org/officeDocument/2006/relationships/image" Target="../media/image25.jpg"/><Relationship Id="rId5" Type="http://schemas.openxmlformats.org/officeDocument/2006/relationships/image" Target="../media/image34.jpg"/><Relationship Id="rId6"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5.jp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5.jp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5.jpg"/><Relationship Id="rId4" Type="http://schemas.openxmlformats.org/officeDocument/2006/relationships/hyperlink" Target="https://www.embrapa.br/soja/cultivos/soja1/dados-economico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hyperlink" Target="https://www.gov.br/pt-br/noticias/agricultura-e-pecuaria/2021/09/valor-da-producao-agricola-nacional-tem-recorde-em-2020-com-r-470-5-bilhoes#:~:text=A%20produ%C3%A7%C3%A3o%20de%20soja%20do,R%24%20169%2C1%20bilh%C3%B5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sistemasweb.agricultura.gov.br/pages/AGROSTAT.html" TargetMode="External"/><Relationship Id="rId4" Type="http://schemas.openxmlformats.org/officeDocument/2006/relationships/hyperlink" Target="https://sistemasweb.agricultura.gov.br/pages/AGROSTAT.html" TargetMode="External"/><Relationship Id="rId9" Type="http://schemas.openxmlformats.org/officeDocument/2006/relationships/hyperlink" Target="https://sistemasweb.agricultura.gov.br/pages/AGROSTAT.html" TargetMode="External"/><Relationship Id="rId5" Type="http://schemas.openxmlformats.org/officeDocument/2006/relationships/hyperlink" Target="https://sistemasweb.agricultura.gov.br/pages/AGROSTAT.html" TargetMode="External"/><Relationship Id="rId6" Type="http://schemas.openxmlformats.org/officeDocument/2006/relationships/hyperlink" Target="https://sistemasweb.agricultura.gov.br/pages/AGROSTAT.html" TargetMode="External"/><Relationship Id="rId7" Type="http://schemas.openxmlformats.org/officeDocument/2006/relationships/hyperlink" Target="https://www.embrapa.br/" TargetMode="External"/><Relationship Id="rId8" Type="http://schemas.openxmlformats.org/officeDocument/2006/relationships/hyperlink" Target="https://sistemasweb.agricultura.gov.br/pages/AGROSTAT.html" TargetMode="External"/></Relationships>
</file>

<file path=ppt/slides/_rels/slide45.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5.png"/><Relationship Id="rId12"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4.jpg"/><Relationship Id="rId4" Type="http://schemas.openxmlformats.org/officeDocument/2006/relationships/image" Target="../media/image2.jpg"/><Relationship Id="rId9" Type="http://schemas.openxmlformats.org/officeDocument/2006/relationships/image" Target="../media/image43.pn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4.jpg"/><Relationship Id="rId8"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ph idx="12" type="sldNum"/>
          </p:nvPr>
        </p:nvSpPr>
        <p:spPr>
          <a:xfrm>
            <a:off x="8595308" y="474990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9"/>
          <p:cNvSpPr txBox="1"/>
          <p:nvPr/>
        </p:nvSpPr>
        <p:spPr>
          <a:xfrm>
            <a:off x="4377063" y="2006494"/>
            <a:ext cx="1197900" cy="50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38761D"/>
                </a:solidFill>
                <a:latin typeface="Courier New"/>
                <a:ea typeface="Courier New"/>
                <a:cs typeface="Courier New"/>
                <a:sym typeface="Courier New"/>
              </a:rPr>
              <a:t> </a:t>
            </a:r>
            <a:r>
              <a:rPr b="1" lang="en" sz="1200">
                <a:solidFill>
                  <a:srgbClr val="38761D"/>
                </a:solidFill>
                <a:latin typeface="Courier New"/>
                <a:ea typeface="Courier New"/>
                <a:cs typeface="Courier New"/>
                <a:sym typeface="Courier New"/>
              </a:rPr>
              <a:t>Eduardo</a:t>
            </a:r>
            <a:endParaRPr b="1" sz="1200">
              <a:solidFill>
                <a:srgbClr val="38761D"/>
              </a:solidFill>
              <a:latin typeface="Courier New"/>
              <a:ea typeface="Courier New"/>
              <a:cs typeface="Courier New"/>
              <a:sym typeface="Courier New"/>
            </a:endParaRPr>
          </a:p>
          <a:p>
            <a:pPr indent="0" lvl="0" marL="0" rtl="0" algn="ctr">
              <a:spcBef>
                <a:spcPts val="400"/>
              </a:spcBef>
              <a:spcAft>
                <a:spcPts val="0"/>
              </a:spcAft>
              <a:buNone/>
            </a:pPr>
            <a:r>
              <a:rPr b="1" lang="en" sz="1200">
                <a:solidFill>
                  <a:srgbClr val="38761D"/>
                </a:solidFill>
                <a:latin typeface="Courier New"/>
                <a:ea typeface="Courier New"/>
                <a:cs typeface="Courier New"/>
                <a:sym typeface="Courier New"/>
              </a:rPr>
              <a:t> Guimarães</a:t>
            </a:r>
            <a:endParaRPr sz="800">
              <a:solidFill>
                <a:srgbClr val="38761D"/>
              </a:solidFill>
              <a:latin typeface="Courier New"/>
              <a:ea typeface="Courier New"/>
              <a:cs typeface="Courier New"/>
              <a:sym typeface="Courier New"/>
            </a:endParaRPr>
          </a:p>
          <a:p>
            <a:pPr indent="0" lvl="0" marL="0" rtl="0" algn="ctr">
              <a:spcBef>
                <a:spcPts val="400"/>
              </a:spcBef>
              <a:spcAft>
                <a:spcPts val="0"/>
              </a:spcAft>
              <a:buNone/>
            </a:pPr>
            <a:r>
              <a:t/>
            </a:r>
            <a:endParaRPr>
              <a:solidFill>
                <a:srgbClr val="38761D"/>
              </a:solidFill>
              <a:latin typeface="Courier New"/>
              <a:ea typeface="Courier New"/>
              <a:cs typeface="Courier New"/>
              <a:sym typeface="Courier New"/>
            </a:endParaRPr>
          </a:p>
          <a:p>
            <a:pPr indent="0" lvl="0" marL="0" rtl="0" algn="ctr">
              <a:spcBef>
                <a:spcPts val="400"/>
              </a:spcBef>
              <a:spcAft>
                <a:spcPts val="400"/>
              </a:spcAft>
              <a:buNone/>
            </a:pPr>
            <a:r>
              <a:t/>
            </a:r>
            <a:endParaRPr>
              <a:solidFill>
                <a:srgbClr val="38761D"/>
              </a:solidFill>
              <a:latin typeface="Courier New"/>
              <a:ea typeface="Courier New"/>
              <a:cs typeface="Courier New"/>
              <a:sym typeface="Courier New"/>
            </a:endParaRPr>
          </a:p>
        </p:txBody>
      </p:sp>
      <p:pic>
        <p:nvPicPr>
          <p:cNvPr id="92" name="Google Shape;92;p19"/>
          <p:cNvPicPr preferRelativeResize="0"/>
          <p:nvPr/>
        </p:nvPicPr>
        <p:blipFill rotWithShape="1">
          <a:blip r:embed="rId4">
            <a:alphaModFix/>
          </a:blip>
          <a:srcRect b="22364" l="-4501" r="-4490" t="7109"/>
          <a:stretch/>
        </p:blipFill>
        <p:spPr>
          <a:xfrm>
            <a:off x="6002325" y="703075"/>
            <a:ext cx="1389300" cy="1198800"/>
          </a:xfrm>
          <a:prstGeom prst="ellipse">
            <a:avLst/>
          </a:prstGeom>
          <a:noFill/>
          <a:ln>
            <a:noFill/>
          </a:ln>
        </p:spPr>
      </p:pic>
      <p:sp>
        <p:nvSpPr>
          <p:cNvPr id="93" name="Google Shape;93;p19"/>
          <p:cNvSpPr txBox="1"/>
          <p:nvPr/>
        </p:nvSpPr>
        <p:spPr>
          <a:xfrm>
            <a:off x="6068983" y="2006494"/>
            <a:ext cx="1197900" cy="50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38761D"/>
                </a:solidFill>
                <a:latin typeface="Courier New"/>
                <a:ea typeface="Courier New"/>
                <a:cs typeface="Courier New"/>
                <a:sym typeface="Courier New"/>
              </a:rPr>
              <a:t> </a:t>
            </a:r>
            <a:r>
              <a:rPr b="1" lang="en" sz="1200">
                <a:solidFill>
                  <a:srgbClr val="38761D"/>
                </a:solidFill>
                <a:latin typeface="Courier New"/>
                <a:ea typeface="Courier New"/>
                <a:cs typeface="Courier New"/>
                <a:sym typeface="Courier New"/>
              </a:rPr>
              <a:t>Joyce</a:t>
            </a:r>
            <a:endParaRPr b="1" sz="1200">
              <a:solidFill>
                <a:srgbClr val="38761D"/>
              </a:solidFill>
              <a:latin typeface="Courier New"/>
              <a:ea typeface="Courier New"/>
              <a:cs typeface="Courier New"/>
              <a:sym typeface="Courier New"/>
            </a:endParaRPr>
          </a:p>
          <a:p>
            <a:pPr indent="0" lvl="0" marL="0" rtl="0" algn="ctr">
              <a:spcBef>
                <a:spcPts val="400"/>
              </a:spcBef>
              <a:spcAft>
                <a:spcPts val="0"/>
              </a:spcAft>
              <a:buNone/>
            </a:pPr>
            <a:r>
              <a:rPr b="1" lang="en" sz="1200">
                <a:solidFill>
                  <a:srgbClr val="38761D"/>
                </a:solidFill>
                <a:latin typeface="Courier New"/>
                <a:ea typeface="Courier New"/>
                <a:cs typeface="Courier New"/>
                <a:sym typeface="Courier New"/>
              </a:rPr>
              <a:t> Meireles</a:t>
            </a:r>
            <a:br>
              <a:rPr lang="en">
                <a:solidFill>
                  <a:srgbClr val="38761D"/>
                </a:solidFill>
                <a:latin typeface="Courier New"/>
                <a:ea typeface="Courier New"/>
                <a:cs typeface="Courier New"/>
                <a:sym typeface="Courier New"/>
              </a:rPr>
            </a:br>
            <a:endParaRPr sz="800">
              <a:solidFill>
                <a:srgbClr val="38761D"/>
              </a:solidFill>
              <a:latin typeface="Courier New"/>
              <a:ea typeface="Courier New"/>
              <a:cs typeface="Courier New"/>
              <a:sym typeface="Courier New"/>
            </a:endParaRPr>
          </a:p>
          <a:p>
            <a:pPr indent="0" lvl="0" marL="0" rtl="0" algn="ctr">
              <a:spcBef>
                <a:spcPts val="400"/>
              </a:spcBef>
              <a:spcAft>
                <a:spcPts val="400"/>
              </a:spcAft>
              <a:buNone/>
            </a:pPr>
            <a:r>
              <a:t/>
            </a:r>
            <a:endParaRPr>
              <a:solidFill>
                <a:srgbClr val="38761D"/>
              </a:solidFill>
              <a:latin typeface="Courier New"/>
              <a:ea typeface="Courier New"/>
              <a:cs typeface="Courier New"/>
              <a:sym typeface="Courier New"/>
            </a:endParaRPr>
          </a:p>
        </p:txBody>
      </p:sp>
      <p:sp>
        <p:nvSpPr>
          <p:cNvPr id="94" name="Google Shape;94;p19"/>
          <p:cNvSpPr txBox="1"/>
          <p:nvPr/>
        </p:nvSpPr>
        <p:spPr>
          <a:xfrm>
            <a:off x="7661351" y="2006494"/>
            <a:ext cx="1197900" cy="50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38761D"/>
                </a:solidFill>
                <a:latin typeface="Courier New"/>
                <a:ea typeface="Courier New"/>
                <a:cs typeface="Courier New"/>
                <a:sym typeface="Courier New"/>
              </a:rPr>
              <a:t> </a:t>
            </a:r>
            <a:r>
              <a:rPr b="1" lang="en" sz="1200">
                <a:solidFill>
                  <a:srgbClr val="38761D"/>
                </a:solidFill>
                <a:latin typeface="Courier New"/>
                <a:ea typeface="Courier New"/>
                <a:cs typeface="Courier New"/>
                <a:sym typeface="Courier New"/>
              </a:rPr>
              <a:t>Juliana</a:t>
            </a:r>
            <a:endParaRPr b="1" sz="1200">
              <a:solidFill>
                <a:srgbClr val="38761D"/>
              </a:solidFill>
              <a:latin typeface="Courier New"/>
              <a:ea typeface="Courier New"/>
              <a:cs typeface="Courier New"/>
              <a:sym typeface="Courier New"/>
            </a:endParaRPr>
          </a:p>
          <a:p>
            <a:pPr indent="0" lvl="0" marL="0" rtl="0" algn="ctr">
              <a:spcBef>
                <a:spcPts val="400"/>
              </a:spcBef>
              <a:spcAft>
                <a:spcPts val="0"/>
              </a:spcAft>
              <a:buNone/>
            </a:pPr>
            <a:r>
              <a:rPr b="1" lang="en" sz="1200">
                <a:solidFill>
                  <a:srgbClr val="38761D"/>
                </a:solidFill>
                <a:latin typeface="Courier New"/>
                <a:ea typeface="Courier New"/>
                <a:cs typeface="Courier New"/>
                <a:sym typeface="Courier New"/>
              </a:rPr>
              <a:t> Maciel</a:t>
            </a:r>
            <a:br>
              <a:rPr lang="en">
                <a:solidFill>
                  <a:srgbClr val="38761D"/>
                </a:solidFill>
                <a:latin typeface="Courier New"/>
                <a:ea typeface="Courier New"/>
                <a:cs typeface="Courier New"/>
                <a:sym typeface="Courier New"/>
              </a:rPr>
            </a:br>
            <a:endParaRPr>
              <a:solidFill>
                <a:srgbClr val="38761D"/>
              </a:solidFill>
              <a:latin typeface="Courier New"/>
              <a:ea typeface="Courier New"/>
              <a:cs typeface="Courier New"/>
              <a:sym typeface="Courier New"/>
            </a:endParaRPr>
          </a:p>
          <a:p>
            <a:pPr indent="0" lvl="0" marL="0" rtl="0" algn="ctr">
              <a:spcBef>
                <a:spcPts val="400"/>
              </a:spcBef>
              <a:spcAft>
                <a:spcPts val="400"/>
              </a:spcAft>
              <a:buNone/>
            </a:pPr>
            <a:r>
              <a:t/>
            </a:r>
            <a:endParaRPr>
              <a:solidFill>
                <a:srgbClr val="38761D"/>
              </a:solidFill>
              <a:latin typeface="Courier New"/>
              <a:ea typeface="Courier New"/>
              <a:cs typeface="Courier New"/>
              <a:sym typeface="Courier New"/>
            </a:endParaRPr>
          </a:p>
        </p:txBody>
      </p:sp>
      <p:sp>
        <p:nvSpPr>
          <p:cNvPr id="95" name="Google Shape;95;p19"/>
          <p:cNvSpPr txBox="1"/>
          <p:nvPr/>
        </p:nvSpPr>
        <p:spPr>
          <a:xfrm>
            <a:off x="5259244" y="3888269"/>
            <a:ext cx="1197900" cy="50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38761D"/>
                </a:solidFill>
                <a:latin typeface="Courier New"/>
                <a:ea typeface="Courier New"/>
                <a:cs typeface="Courier New"/>
                <a:sym typeface="Courier New"/>
              </a:rPr>
              <a:t> </a:t>
            </a:r>
            <a:r>
              <a:rPr b="1" lang="en" sz="1200">
                <a:solidFill>
                  <a:srgbClr val="38761D"/>
                </a:solidFill>
                <a:latin typeface="Courier New"/>
                <a:ea typeface="Courier New"/>
                <a:cs typeface="Courier New"/>
                <a:sym typeface="Courier New"/>
              </a:rPr>
              <a:t>Sandro</a:t>
            </a:r>
            <a:endParaRPr b="1" sz="1200">
              <a:solidFill>
                <a:srgbClr val="38761D"/>
              </a:solidFill>
              <a:latin typeface="Courier New"/>
              <a:ea typeface="Courier New"/>
              <a:cs typeface="Courier New"/>
              <a:sym typeface="Courier New"/>
            </a:endParaRPr>
          </a:p>
          <a:p>
            <a:pPr indent="0" lvl="0" marL="0" rtl="0" algn="ctr">
              <a:spcBef>
                <a:spcPts val="400"/>
              </a:spcBef>
              <a:spcAft>
                <a:spcPts val="0"/>
              </a:spcAft>
              <a:buNone/>
            </a:pPr>
            <a:r>
              <a:rPr b="1" lang="en" sz="1200">
                <a:solidFill>
                  <a:srgbClr val="38761D"/>
                </a:solidFill>
                <a:latin typeface="Courier New"/>
                <a:ea typeface="Courier New"/>
                <a:cs typeface="Courier New"/>
                <a:sym typeface="Courier New"/>
              </a:rPr>
              <a:t> Gonçalves</a:t>
            </a:r>
            <a:endParaRPr sz="800">
              <a:solidFill>
                <a:srgbClr val="38761D"/>
              </a:solidFill>
              <a:latin typeface="Courier New"/>
              <a:ea typeface="Courier New"/>
              <a:cs typeface="Courier New"/>
              <a:sym typeface="Courier New"/>
            </a:endParaRPr>
          </a:p>
          <a:p>
            <a:pPr indent="0" lvl="0" marL="0" rtl="0" algn="ctr">
              <a:spcBef>
                <a:spcPts val="400"/>
              </a:spcBef>
              <a:spcAft>
                <a:spcPts val="0"/>
              </a:spcAft>
              <a:buNone/>
            </a:pPr>
            <a:r>
              <a:t/>
            </a:r>
            <a:endParaRPr>
              <a:solidFill>
                <a:srgbClr val="38761D"/>
              </a:solidFill>
              <a:latin typeface="Courier New"/>
              <a:ea typeface="Courier New"/>
              <a:cs typeface="Courier New"/>
              <a:sym typeface="Courier New"/>
            </a:endParaRPr>
          </a:p>
          <a:p>
            <a:pPr indent="0" lvl="0" marL="0" rtl="0" algn="ctr">
              <a:spcBef>
                <a:spcPts val="400"/>
              </a:spcBef>
              <a:spcAft>
                <a:spcPts val="400"/>
              </a:spcAft>
              <a:buNone/>
            </a:pPr>
            <a:r>
              <a:t/>
            </a:r>
            <a:endParaRPr>
              <a:solidFill>
                <a:srgbClr val="38761D"/>
              </a:solidFill>
              <a:latin typeface="Courier New"/>
              <a:ea typeface="Courier New"/>
              <a:cs typeface="Courier New"/>
              <a:sym typeface="Courier New"/>
            </a:endParaRPr>
          </a:p>
        </p:txBody>
      </p:sp>
      <p:pic>
        <p:nvPicPr>
          <p:cNvPr id="96" name="Google Shape;96;p19"/>
          <p:cNvPicPr preferRelativeResize="0"/>
          <p:nvPr/>
        </p:nvPicPr>
        <p:blipFill rotWithShape="1">
          <a:blip r:embed="rId5">
            <a:alphaModFix/>
          </a:blip>
          <a:srcRect b="25511" l="0" r="0" t="9772"/>
          <a:stretch/>
        </p:blipFill>
        <p:spPr>
          <a:xfrm>
            <a:off x="6788950" y="2577920"/>
            <a:ext cx="1458000" cy="1258200"/>
          </a:xfrm>
          <a:prstGeom prst="ellipse">
            <a:avLst/>
          </a:prstGeom>
          <a:noFill/>
          <a:ln>
            <a:noFill/>
          </a:ln>
        </p:spPr>
      </p:pic>
      <p:sp>
        <p:nvSpPr>
          <p:cNvPr id="97" name="Google Shape;97;p19"/>
          <p:cNvSpPr txBox="1"/>
          <p:nvPr/>
        </p:nvSpPr>
        <p:spPr>
          <a:xfrm>
            <a:off x="6955178" y="3940570"/>
            <a:ext cx="1197900" cy="50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38761D"/>
                </a:solidFill>
                <a:latin typeface="Courier New"/>
                <a:ea typeface="Courier New"/>
                <a:cs typeface="Courier New"/>
                <a:sym typeface="Courier New"/>
              </a:rPr>
              <a:t>Wesley </a:t>
            </a:r>
            <a:endParaRPr b="1" sz="1200">
              <a:solidFill>
                <a:srgbClr val="38761D"/>
              </a:solidFill>
              <a:latin typeface="Courier New"/>
              <a:ea typeface="Courier New"/>
              <a:cs typeface="Courier New"/>
              <a:sym typeface="Courier New"/>
            </a:endParaRPr>
          </a:p>
          <a:p>
            <a:pPr indent="0" lvl="0" marL="0" rtl="0" algn="ctr">
              <a:spcBef>
                <a:spcPts val="400"/>
              </a:spcBef>
              <a:spcAft>
                <a:spcPts val="0"/>
              </a:spcAft>
              <a:buNone/>
            </a:pPr>
            <a:r>
              <a:rPr b="1" lang="en" sz="1200">
                <a:solidFill>
                  <a:srgbClr val="38761D"/>
                </a:solidFill>
                <a:latin typeface="Courier New"/>
                <a:ea typeface="Courier New"/>
                <a:cs typeface="Courier New"/>
                <a:sym typeface="Courier New"/>
              </a:rPr>
              <a:t>Aranha</a:t>
            </a:r>
            <a:endParaRPr sz="800">
              <a:solidFill>
                <a:srgbClr val="38761D"/>
              </a:solidFill>
              <a:latin typeface="Courier New"/>
              <a:ea typeface="Courier New"/>
              <a:cs typeface="Courier New"/>
              <a:sym typeface="Courier New"/>
            </a:endParaRPr>
          </a:p>
          <a:p>
            <a:pPr indent="0" lvl="0" marL="0" rtl="0" algn="ctr">
              <a:spcBef>
                <a:spcPts val="400"/>
              </a:spcBef>
              <a:spcAft>
                <a:spcPts val="0"/>
              </a:spcAft>
              <a:buNone/>
            </a:pPr>
            <a:r>
              <a:t/>
            </a:r>
            <a:endParaRPr>
              <a:solidFill>
                <a:srgbClr val="38761D"/>
              </a:solidFill>
              <a:latin typeface="Courier New"/>
              <a:ea typeface="Courier New"/>
              <a:cs typeface="Courier New"/>
              <a:sym typeface="Courier New"/>
            </a:endParaRPr>
          </a:p>
          <a:p>
            <a:pPr indent="0" lvl="0" marL="0" rtl="0" algn="ctr">
              <a:spcBef>
                <a:spcPts val="400"/>
              </a:spcBef>
              <a:spcAft>
                <a:spcPts val="400"/>
              </a:spcAft>
              <a:buNone/>
            </a:pPr>
            <a:r>
              <a:t/>
            </a:r>
            <a:endParaRPr>
              <a:solidFill>
                <a:srgbClr val="38761D"/>
              </a:solidFill>
              <a:latin typeface="Courier New"/>
              <a:ea typeface="Courier New"/>
              <a:cs typeface="Courier New"/>
              <a:sym typeface="Courier New"/>
            </a:endParaRPr>
          </a:p>
        </p:txBody>
      </p:sp>
      <p:pic>
        <p:nvPicPr>
          <p:cNvPr id="98" name="Google Shape;98;p19"/>
          <p:cNvPicPr preferRelativeResize="0"/>
          <p:nvPr/>
        </p:nvPicPr>
        <p:blipFill rotWithShape="1">
          <a:blip r:embed="rId6">
            <a:alphaModFix/>
          </a:blip>
          <a:srcRect b="30059" l="-18511" r="-18511" t="3482"/>
          <a:stretch/>
        </p:blipFill>
        <p:spPr>
          <a:xfrm>
            <a:off x="7540888" y="693225"/>
            <a:ext cx="1458000" cy="1258200"/>
          </a:xfrm>
          <a:prstGeom prst="ellipse">
            <a:avLst/>
          </a:prstGeom>
          <a:noFill/>
          <a:ln>
            <a:noFill/>
          </a:ln>
        </p:spPr>
      </p:pic>
      <p:pic>
        <p:nvPicPr>
          <p:cNvPr id="99" name="Google Shape;99;p19"/>
          <p:cNvPicPr preferRelativeResize="0"/>
          <p:nvPr/>
        </p:nvPicPr>
        <p:blipFill rotWithShape="1">
          <a:blip r:embed="rId7">
            <a:alphaModFix/>
          </a:blip>
          <a:srcRect b="15574" l="3007" r="3016" t="3348"/>
          <a:stretch/>
        </p:blipFill>
        <p:spPr>
          <a:xfrm>
            <a:off x="4316950" y="703074"/>
            <a:ext cx="1439400" cy="1241700"/>
          </a:xfrm>
          <a:prstGeom prst="ellipse">
            <a:avLst/>
          </a:prstGeom>
          <a:noFill/>
          <a:ln>
            <a:noFill/>
          </a:ln>
        </p:spPr>
      </p:pic>
      <p:pic>
        <p:nvPicPr>
          <p:cNvPr id="100" name="Google Shape;100;p19"/>
          <p:cNvPicPr preferRelativeResize="0"/>
          <p:nvPr/>
        </p:nvPicPr>
        <p:blipFill rotWithShape="1">
          <a:blip r:embed="rId8">
            <a:alphaModFix/>
          </a:blip>
          <a:srcRect b="24670" l="4512" r="4512" t="4377"/>
          <a:stretch/>
        </p:blipFill>
        <p:spPr>
          <a:xfrm>
            <a:off x="5179800" y="2597255"/>
            <a:ext cx="1439400" cy="1241700"/>
          </a:xfrm>
          <a:prstGeom prst="ellipse">
            <a:avLst/>
          </a:prstGeom>
          <a:noFill/>
          <a:ln>
            <a:noFill/>
          </a:ln>
        </p:spPr>
      </p:pic>
      <p:sp>
        <p:nvSpPr>
          <p:cNvPr id="101" name="Google Shape;101;p19"/>
          <p:cNvSpPr txBox="1"/>
          <p:nvPr/>
        </p:nvSpPr>
        <p:spPr>
          <a:xfrm>
            <a:off x="207275" y="2061250"/>
            <a:ext cx="357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38761D"/>
                </a:solidFill>
                <a:latin typeface="Montserrat"/>
                <a:ea typeface="Montserrat"/>
                <a:cs typeface="Montserrat"/>
                <a:sym typeface="Montserrat"/>
              </a:rPr>
              <a:t>DEVELOPMENT  TEAM</a:t>
            </a:r>
            <a:endParaRPr sz="2200">
              <a:solidFill>
                <a:srgbClr val="38761D"/>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91" name="Shape 291"/>
        <p:cNvGrpSpPr/>
        <p:nvPr/>
      </p:nvGrpSpPr>
      <p:grpSpPr>
        <a:xfrm>
          <a:off x="0" y="0"/>
          <a:ext cx="0" cy="0"/>
          <a:chOff x="0" y="0"/>
          <a:chExt cx="0" cy="0"/>
        </a:xfrm>
      </p:grpSpPr>
      <p:sp>
        <p:nvSpPr>
          <p:cNvPr id="292" name="Google Shape;292;p28"/>
          <p:cNvSpPr/>
          <p:nvPr/>
        </p:nvSpPr>
        <p:spPr>
          <a:xfrm>
            <a:off x="-36462" y="-89500"/>
            <a:ext cx="9216900" cy="5143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txBox="1"/>
          <p:nvPr/>
        </p:nvSpPr>
        <p:spPr>
          <a:xfrm>
            <a:off x="898950" y="135425"/>
            <a:ext cx="7346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38761D"/>
                </a:solidFill>
                <a:latin typeface="Montserrat"/>
                <a:ea typeface="Montserrat"/>
                <a:cs typeface="Montserrat"/>
                <a:sym typeface="Montserrat"/>
              </a:rPr>
              <a:t>Cronograma</a:t>
            </a:r>
            <a:r>
              <a:rPr lang="en" sz="2600">
                <a:solidFill>
                  <a:srgbClr val="38761D"/>
                </a:solidFill>
                <a:latin typeface="Montserrat"/>
                <a:ea typeface="Montserrat"/>
                <a:cs typeface="Montserrat"/>
                <a:sym typeface="Montserrat"/>
              </a:rPr>
              <a:t> </a:t>
            </a:r>
            <a:endParaRPr sz="2600">
              <a:solidFill>
                <a:srgbClr val="38761D"/>
              </a:solidFill>
              <a:latin typeface="Montserrat"/>
              <a:ea typeface="Montserrat"/>
              <a:cs typeface="Montserrat"/>
              <a:sym typeface="Montserrat"/>
            </a:endParaRPr>
          </a:p>
        </p:txBody>
      </p:sp>
      <p:pic>
        <p:nvPicPr>
          <p:cNvPr id="294" name="Google Shape;294;p28"/>
          <p:cNvPicPr preferRelativeResize="0"/>
          <p:nvPr/>
        </p:nvPicPr>
        <p:blipFill>
          <a:blip r:embed="rId3">
            <a:alphaModFix/>
          </a:blip>
          <a:stretch>
            <a:fillRect/>
          </a:stretch>
        </p:blipFill>
        <p:spPr>
          <a:xfrm>
            <a:off x="935850" y="811925"/>
            <a:ext cx="7272302" cy="3850043"/>
          </a:xfrm>
          <a:prstGeom prst="rect">
            <a:avLst/>
          </a:prstGeom>
          <a:noFill/>
          <a:ln>
            <a:noFill/>
          </a:ln>
        </p:spPr>
      </p:pic>
      <p:sp>
        <p:nvSpPr>
          <p:cNvPr id="295" name="Google Shape;295;p28"/>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99" name="Shape 299"/>
        <p:cNvGrpSpPr/>
        <p:nvPr/>
      </p:nvGrpSpPr>
      <p:grpSpPr>
        <a:xfrm>
          <a:off x="0" y="0"/>
          <a:ext cx="0" cy="0"/>
          <a:chOff x="0" y="0"/>
          <a:chExt cx="0" cy="0"/>
        </a:xfrm>
      </p:grpSpPr>
      <p:sp>
        <p:nvSpPr>
          <p:cNvPr id="300" name="Google Shape;300;p29"/>
          <p:cNvSpPr/>
          <p:nvPr/>
        </p:nvSpPr>
        <p:spPr>
          <a:xfrm>
            <a:off x="-36462" y="0"/>
            <a:ext cx="9216900" cy="5143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29"/>
          <p:cNvSpPr txBox="1"/>
          <p:nvPr/>
        </p:nvSpPr>
        <p:spPr>
          <a:xfrm>
            <a:off x="2959800" y="280150"/>
            <a:ext cx="2624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38761D"/>
                </a:solidFill>
                <a:latin typeface="Montserrat"/>
                <a:ea typeface="Montserrat"/>
                <a:cs typeface="Montserrat"/>
                <a:sym typeface="Montserrat"/>
              </a:rPr>
              <a:t>Organização </a:t>
            </a:r>
            <a:endParaRPr b="1" sz="2700">
              <a:solidFill>
                <a:srgbClr val="38761D"/>
              </a:solidFill>
              <a:latin typeface="Montserrat"/>
              <a:ea typeface="Montserrat"/>
              <a:cs typeface="Montserrat"/>
              <a:sym typeface="Montserrat"/>
            </a:endParaRPr>
          </a:p>
          <a:p>
            <a:pPr indent="0" lvl="0" marL="0" rtl="0" algn="l">
              <a:spcBef>
                <a:spcPts val="0"/>
              </a:spcBef>
              <a:spcAft>
                <a:spcPts val="0"/>
              </a:spcAft>
              <a:buNone/>
            </a:pPr>
            <a:r>
              <a:rPr b="1" lang="en" sz="2300">
                <a:solidFill>
                  <a:srgbClr val="274E13"/>
                </a:solidFill>
                <a:latin typeface="Montserrat"/>
                <a:ea typeface="Montserrat"/>
                <a:cs typeface="Montserrat"/>
                <a:sym typeface="Montserrat"/>
              </a:rPr>
              <a:t> </a:t>
            </a:r>
            <a:endParaRPr b="1" sz="2300">
              <a:solidFill>
                <a:srgbClr val="274E13"/>
              </a:solidFill>
              <a:latin typeface="Montserrat"/>
              <a:ea typeface="Montserrat"/>
              <a:cs typeface="Montserrat"/>
              <a:sym typeface="Montserrat"/>
            </a:endParaRPr>
          </a:p>
        </p:txBody>
      </p:sp>
      <p:sp>
        <p:nvSpPr>
          <p:cNvPr id="303" name="Google Shape;303;p29"/>
          <p:cNvSpPr txBox="1"/>
          <p:nvPr/>
        </p:nvSpPr>
        <p:spPr>
          <a:xfrm>
            <a:off x="382475" y="4683025"/>
            <a:ext cx="554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8761D"/>
                </a:solidFill>
              </a:rPr>
              <a:t>Fonte:</a:t>
            </a:r>
            <a:r>
              <a:rPr lang="en" sz="1100">
                <a:solidFill>
                  <a:srgbClr val="38761D"/>
                </a:solidFill>
              </a:rPr>
              <a:t>https://trello.com/b/eJZzezxu/desafio-final-soulcode</a:t>
            </a:r>
            <a:endParaRPr sz="1100">
              <a:solidFill>
                <a:srgbClr val="38761D"/>
              </a:solidFill>
            </a:endParaRPr>
          </a:p>
        </p:txBody>
      </p:sp>
      <p:sp>
        <p:nvSpPr>
          <p:cNvPr id="304" name="Google Shape;304;p29"/>
          <p:cNvSpPr txBox="1"/>
          <p:nvPr/>
        </p:nvSpPr>
        <p:spPr>
          <a:xfrm>
            <a:off x="7764402" y="3342650"/>
            <a:ext cx="15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QR code Trello:</a:t>
            </a:r>
            <a:endParaRPr/>
          </a:p>
        </p:txBody>
      </p:sp>
      <p:pic>
        <p:nvPicPr>
          <p:cNvPr id="305" name="Google Shape;305;p29"/>
          <p:cNvPicPr preferRelativeResize="0"/>
          <p:nvPr/>
        </p:nvPicPr>
        <p:blipFill>
          <a:blip r:embed="rId3">
            <a:alphaModFix/>
          </a:blip>
          <a:stretch>
            <a:fillRect/>
          </a:stretch>
        </p:blipFill>
        <p:spPr>
          <a:xfrm>
            <a:off x="8229325" y="3742850"/>
            <a:ext cx="637050" cy="637050"/>
          </a:xfrm>
          <a:prstGeom prst="rect">
            <a:avLst/>
          </a:prstGeom>
          <a:noFill/>
          <a:ln>
            <a:noFill/>
          </a:ln>
        </p:spPr>
      </p:pic>
      <p:pic>
        <p:nvPicPr>
          <p:cNvPr id="306" name="Google Shape;306;p29"/>
          <p:cNvPicPr preferRelativeResize="0"/>
          <p:nvPr/>
        </p:nvPicPr>
        <p:blipFill>
          <a:blip r:embed="rId4">
            <a:alphaModFix/>
          </a:blip>
          <a:stretch>
            <a:fillRect/>
          </a:stretch>
        </p:blipFill>
        <p:spPr>
          <a:xfrm>
            <a:off x="483300" y="1117275"/>
            <a:ext cx="7272304" cy="3316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30"/>
          <p:cNvSpPr txBox="1"/>
          <p:nvPr>
            <p:ph type="title"/>
          </p:nvPr>
        </p:nvSpPr>
        <p:spPr>
          <a:xfrm>
            <a:off x="1150550" y="451099"/>
            <a:ext cx="6858000" cy="345000"/>
          </a:xfrm>
          <a:prstGeom prst="rect">
            <a:avLst/>
          </a:prstGeom>
          <a:no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900">
                <a:solidFill>
                  <a:schemeClr val="dk1"/>
                </a:solidFill>
                <a:latin typeface="Montserrat"/>
                <a:ea typeface="Montserrat"/>
                <a:cs typeface="Montserrat"/>
                <a:sym typeface="Montserrat"/>
              </a:rPr>
              <a:t>DATASETS</a:t>
            </a:r>
            <a:endParaRPr sz="2900">
              <a:solidFill>
                <a:schemeClr val="dk1"/>
              </a:solidFill>
              <a:latin typeface="Montserrat"/>
              <a:ea typeface="Montserrat"/>
              <a:cs typeface="Montserrat"/>
              <a:sym typeface="Montserrat"/>
            </a:endParaRPr>
          </a:p>
        </p:txBody>
      </p:sp>
      <p:sp>
        <p:nvSpPr>
          <p:cNvPr id="312" name="Google Shape;312;p30"/>
          <p:cNvSpPr txBox="1"/>
          <p:nvPr>
            <p:ph idx="12" type="sldNum"/>
          </p:nvPr>
        </p:nvSpPr>
        <p:spPr>
          <a:xfrm>
            <a:off x="8523157" y="4752131"/>
            <a:ext cx="548700" cy="3153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800"/>
              <a:t>‹#›</a:t>
            </a:fld>
            <a:endParaRPr sz="800"/>
          </a:p>
        </p:txBody>
      </p:sp>
      <p:sp>
        <p:nvSpPr>
          <p:cNvPr id="313" name="Google Shape;313;p30"/>
          <p:cNvSpPr txBox="1"/>
          <p:nvPr>
            <p:ph idx="1" type="body"/>
          </p:nvPr>
        </p:nvSpPr>
        <p:spPr>
          <a:xfrm>
            <a:off x="1100750" y="1316911"/>
            <a:ext cx="2403600" cy="17085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1"/>
                </a:solidFill>
                <a:latin typeface="Montserrat"/>
                <a:ea typeface="Montserrat"/>
                <a:cs typeface="Montserrat"/>
                <a:sym typeface="Montserrat"/>
              </a:rPr>
              <a:t>1. </a:t>
            </a:r>
            <a:r>
              <a:rPr b="1" lang="en" sz="1400">
                <a:solidFill>
                  <a:schemeClr val="dk1"/>
                </a:solidFill>
                <a:latin typeface="Montserrat"/>
                <a:ea typeface="Montserrat"/>
                <a:cs typeface="Montserrat"/>
                <a:sym typeface="Montserrat"/>
              </a:rPr>
              <a:t>Exportação X Países</a:t>
            </a:r>
            <a:endParaRPr b="1" sz="1400">
              <a:solidFill>
                <a:schemeClr val="dk1"/>
              </a:solidFill>
              <a:latin typeface="Montserrat"/>
              <a:ea typeface="Montserrat"/>
              <a:cs typeface="Montserrat"/>
              <a:sym typeface="Montserrat"/>
            </a:endParaRPr>
          </a:p>
          <a:p>
            <a:pPr indent="0" lvl="0" marL="0" rtl="0" algn="l">
              <a:spcBef>
                <a:spcPts val="1200"/>
              </a:spcBef>
              <a:spcAft>
                <a:spcPts val="1200"/>
              </a:spcAft>
              <a:buNone/>
            </a:pPr>
            <a:r>
              <a:rPr lang="en" sz="800">
                <a:solidFill>
                  <a:schemeClr val="dk1"/>
                </a:solidFill>
                <a:latin typeface="Montserrat"/>
                <a:ea typeface="Montserrat"/>
                <a:cs typeface="Montserrat"/>
                <a:sym typeface="Montserrat"/>
              </a:rPr>
              <a:t> </a:t>
            </a:r>
            <a:r>
              <a:rPr lang="en" sz="800">
                <a:solidFill>
                  <a:schemeClr val="dk1"/>
                </a:solidFill>
                <a:latin typeface="Montserrat"/>
                <a:ea typeface="Montserrat"/>
                <a:cs typeface="Montserrat"/>
                <a:sym typeface="Montserrat"/>
              </a:rPr>
              <a:t>FONTE: AGROSTAT</a:t>
            </a:r>
            <a:endParaRPr sz="1400">
              <a:solidFill>
                <a:schemeClr val="dk1"/>
              </a:solidFill>
              <a:latin typeface="Montserrat"/>
              <a:ea typeface="Montserrat"/>
              <a:cs typeface="Montserrat"/>
              <a:sym typeface="Montserrat"/>
            </a:endParaRPr>
          </a:p>
        </p:txBody>
      </p:sp>
      <p:sp>
        <p:nvSpPr>
          <p:cNvPr id="314" name="Google Shape;314;p30"/>
          <p:cNvSpPr txBox="1"/>
          <p:nvPr>
            <p:ph idx="2" type="body"/>
          </p:nvPr>
        </p:nvSpPr>
        <p:spPr>
          <a:xfrm>
            <a:off x="1074350" y="2109249"/>
            <a:ext cx="2403600" cy="17085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1"/>
                </a:solidFill>
                <a:latin typeface="Montserrat"/>
                <a:ea typeface="Montserrat"/>
                <a:cs typeface="Montserrat"/>
                <a:sym typeface="Montserrat"/>
              </a:rPr>
              <a:t>2. Exportação</a:t>
            </a:r>
            <a:r>
              <a:rPr b="1" lang="en" sz="1400">
                <a:solidFill>
                  <a:schemeClr val="dk1"/>
                </a:solidFill>
                <a:latin typeface="Montserrat"/>
                <a:ea typeface="Montserrat"/>
                <a:cs typeface="Montserrat"/>
                <a:sym typeface="Montserrat"/>
              </a:rPr>
              <a:t> </a:t>
            </a:r>
            <a:r>
              <a:rPr b="1" lang="en" sz="1400">
                <a:solidFill>
                  <a:schemeClr val="dk1"/>
                </a:solidFill>
                <a:latin typeface="Montserrat"/>
                <a:ea typeface="Montserrat"/>
                <a:cs typeface="Montserrat"/>
                <a:sym typeface="Montserrat"/>
              </a:rPr>
              <a:t>X Categoria de produtos</a:t>
            </a:r>
            <a:endParaRPr b="1" sz="1400">
              <a:solidFill>
                <a:schemeClr val="dk1"/>
              </a:solidFill>
              <a:latin typeface="Montserrat"/>
              <a:ea typeface="Montserrat"/>
              <a:cs typeface="Montserrat"/>
              <a:sym typeface="Montserrat"/>
            </a:endParaRPr>
          </a:p>
          <a:p>
            <a:pPr indent="0" lvl="0" marL="0" rtl="0" algn="l">
              <a:spcBef>
                <a:spcPts val="1200"/>
              </a:spcBef>
              <a:spcAft>
                <a:spcPts val="1200"/>
              </a:spcAft>
              <a:buNone/>
            </a:pPr>
            <a:r>
              <a:rPr lang="en" sz="800">
                <a:solidFill>
                  <a:schemeClr val="dk1"/>
                </a:solidFill>
                <a:latin typeface="Montserrat"/>
                <a:ea typeface="Montserrat"/>
                <a:cs typeface="Montserrat"/>
                <a:sym typeface="Montserrat"/>
              </a:rPr>
              <a:t>FONTE: AGROSTAT</a:t>
            </a:r>
            <a:endParaRPr sz="1400">
              <a:solidFill>
                <a:schemeClr val="dk1"/>
              </a:solidFill>
              <a:latin typeface="Montserrat"/>
              <a:ea typeface="Montserrat"/>
              <a:cs typeface="Montserrat"/>
              <a:sym typeface="Montserrat"/>
            </a:endParaRPr>
          </a:p>
        </p:txBody>
      </p:sp>
      <p:sp>
        <p:nvSpPr>
          <p:cNvPr id="315" name="Google Shape;315;p30"/>
          <p:cNvSpPr txBox="1"/>
          <p:nvPr>
            <p:ph idx="3" type="body"/>
          </p:nvPr>
        </p:nvSpPr>
        <p:spPr>
          <a:xfrm>
            <a:off x="1074350" y="3115000"/>
            <a:ext cx="2304000" cy="17085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1"/>
                </a:solidFill>
                <a:latin typeface="Montserrat"/>
                <a:ea typeface="Montserrat"/>
                <a:cs typeface="Montserrat"/>
                <a:sym typeface="Montserrat"/>
              </a:rPr>
              <a:t>3.Exportação X UF </a:t>
            </a:r>
            <a:endParaRPr b="1" sz="1400">
              <a:solidFill>
                <a:schemeClr val="dk1"/>
              </a:solidFill>
              <a:latin typeface="Montserrat"/>
              <a:ea typeface="Montserrat"/>
              <a:cs typeface="Montserrat"/>
              <a:sym typeface="Montserrat"/>
            </a:endParaRPr>
          </a:p>
          <a:p>
            <a:pPr indent="0" lvl="0" marL="0" rtl="0" algn="l">
              <a:spcBef>
                <a:spcPts val="1200"/>
              </a:spcBef>
              <a:spcAft>
                <a:spcPts val="1200"/>
              </a:spcAft>
              <a:buNone/>
            </a:pPr>
            <a:r>
              <a:rPr lang="en" sz="800">
                <a:solidFill>
                  <a:schemeClr val="dk1"/>
                </a:solidFill>
                <a:latin typeface="Montserrat"/>
                <a:ea typeface="Montserrat"/>
                <a:cs typeface="Montserrat"/>
                <a:sym typeface="Montserrat"/>
              </a:rPr>
              <a:t>FONTE: AGROSTAT</a:t>
            </a:r>
            <a:endParaRPr sz="1400">
              <a:solidFill>
                <a:schemeClr val="dk1"/>
              </a:solidFill>
              <a:latin typeface="Montserrat"/>
              <a:ea typeface="Montserrat"/>
              <a:cs typeface="Montserrat"/>
              <a:sym typeface="Montserrat"/>
            </a:endParaRPr>
          </a:p>
        </p:txBody>
      </p:sp>
      <p:sp>
        <p:nvSpPr>
          <p:cNvPr id="316" name="Google Shape;316;p30"/>
          <p:cNvSpPr txBox="1"/>
          <p:nvPr>
            <p:ph idx="3" type="body"/>
          </p:nvPr>
        </p:nvSpPr>
        <p:spPr>
          <a:xfrm>
            <a:off x="3504350" y="3115000"/>
            <a:ext cx="2779200" cy="1049400"/>
          </a:xfrm>
          <a:prstGeom prst="rect">
            <a:avLst/>
          </a:prstGeom>
          <a:noFill/>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400">
                <a:solidFill>
                  <a:schemeClr val="dk1"/>
                </a:solidFill>
                <a:latin typeface="Montserrat"/>
                <a:ea typeface="Montserrat"/>
                <a:cs typeface="Montserrat"/>
                <a:sym typeface="Montserrat"/>
              </a:rPr>
              <a:t>7.Crops and Livestock Products</a:t>
            </a:r>
            <a:endParaRPr b="1" sz="1400">
              <a:solidFill>
                <a:schemeClr val="dk1"/>
              </a:solidFill>
              <a:latin typeface="Montserrat"/>
              <a:ea typeface="Montserrat"/>
              <a:cs typeface="Montserrat"/>
              <a:sym typeface="Montserrat"/>
            </a:endParaRPr>
          </a:p>
          <a:p>
            <a:pPr indent="0" lvl="0" marL="0" rtl="0" algn="l">
              <a:spcBef>
                <a:spcPts val="1200"/>
              </a:spcBef>
              <a:spcAft>
                <a:spcPts val="1200"/>
              </a:spcAft>
              <a:buNone/>
            </a:pPr>
            <a:r>
              <a:rPr lang="en" sz="800">
                <a:solidFill>
                  <a:schemeClr val="dk1"/>
                </a:solidFill>
                <a:latin typeface="Montserrat"/>
                <a:ea typeface="Montserrat"/>
                <a:cs typeface="Montserrat"/>
                <a:sym typeface="Montserrat"/>
              </a:rPr>
              <a:t>FONTE: FAOSTAT (FOOD AND AGRICULTURE ORGANIZATION OF THE UNITED NATIONS)</a:t>
            </a:r>
            <a:endParaRPr b="1" sz="800">
              <a:solidFill>
                <a:schemeClr val="dk1"/>
              </a:solidFill>
              <a:latin typeface="Montserrat"/>
              <a:ea typeface="Montserrat"/>
              <a:cs typeface="Montserrat"/>
              <a:sym typeface="Montserrat"/>
            </a:endParaRPr>
          </a:p>
        </p:txBody>
      </p:sp>
      <p:sp>
        <p:nvSpPr>
          <p:cNvPr id="317" name="Google Shape;317;p30"/>
          <p:cNvSpPr txBox="1"/>
          <p:nvPr>
            <p:ph idx="3" type="body"/>
          </p:nvPr>
        </p:nvSpPr>
        <p:spPr>
          <a:xfrm>
            <a:off x="3459263" y="2109250"/>
            <a:ext cx="3000000" cy="1049400"/>
          </a:xfrm>
          <a:prstGeom prst="rect">
            <a:avLst/>
          </a:prstGeom>
          <a:noFill/>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400">
                <a:solidFill>
                  <a:schemeClr val="dk1"/>
                </a:solidFill>
                <a:latin typeface="Montserrat"/>
                <a:ea typeface="Montserrat"/>
                <a:cs typeface="Montserrat"/>
                <a:sym typeface="Montserrat"/>
              </a:rPr>
              <a:t>6.Value of Agricultural Production</a:t>
            </a:r>
            <a:endParaRPr b="1" sz="1400">
              <a:solidFill>
                <a:schemeClr val="dk1"/>
              </a:solidFill>
              <a:latin typeface="Montserrat"/>
              <a:ea typeface="Montserrat"/>
              <a:cs typeface="Montserrat"/>
              <a:sym typeface="Montserrat"/>
            </a:endParaRPr>
          </a:p>
          <a:p>
            <a:pPr indent="0" lvl="0" marL="0" rtl="0" algn="l">
              <a:spcBef>
                <a:spcPts val="1200"/>
              </a:spcBef>
              <a:spcAft>
                <a:spcPts val="1200"/>
              </a:spcAft>
              <a:buNone/>
            </a:pPr>
            <a:r>
              <a:rPr lang="en" sz="800">
                <a:solidFill>
                  <a:schemeClr val="dk1"/>
                </a:solidFill>
                <a:latin typeface="Montserrat"/>
                <a:ea typeface="Montserrat"/>
                <a:cs typeface="Montserrat"/>
                <a:sym typeface="Montserrat"/>
              </a:rPr>
              <a:t>FONTE: FAOSTAT (FOOD AND AGRICULTURE ORGANIZATION OF THE UNITED NATIONS)</a:t>
            </a:r>
            <a:endParaRPr sz="800">
              <a:solidFill>
                <a:schemeClr val="dk1"/>
              </a:solidFill>
              <a:latin typeface="Montserrat"/>
              <a:ea typeface="Montserrat"/>
              <a:cs typeface="Montserrat"/>
              <a:sym typeface="Montserrat"/>
            </a:endParaRPr>
          </a:p>
        </p:txBody>
      </p:sp>
      <p:sp>
        <p:nvSpPr>
          <p:cNvPr id="318" name="Google Shape;318;p30"/>
          <p:cNvSpPr txBox="1"/>
          <p:nvPr>
            <p:ph idx="2" type="body"/>
          </p:nvPr>
        </p:nvSpPr>
        <p:spPr>
          <a:xfrm>
            <a:off x="3458750" y="1316900"/>
            <a:ext cx="2870400" cy="787800"/>
          </a:xfrm>
          <a:prstGeom prst="rect">
            <a:avLst/>
          </a:prstGeom>
          <a:noFill/>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b="1" lang="en" sz="5647">
                <a:solidFill>
                  <a:schemeClr val="dk1"/>
                </a:solidFill>
                <a:latin typeface="Montserrat"/>
                <a:ea typeface="Montserrat"/>
                <a:cs typeface="Montserrat"/>
                <a:sym typeface="Montserrat"/>
              </a:rPr>
              <a:t>5.U.S. Department of Agriculture</a:t>
            </a:r>
            <a:endParaRPr b="1" sz="5647">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3200">
                <a:solidFill>
                  <a:schemeClr val="dk1"/>
                </a:solidFill>
                <a:latin typeface="Montserrat"/>
                <a:ea typeface="Montserrat"/>
                <a:cs typeface="Montserrat"/>
                <a:sym typeface="Montserrat"/>
              </a:rPr>
              <a:t>FONTE: USDA</a:t>
            </a:r>
            <a:endParaRPr sz="3200">
              <a:solidFill>
                <a:schemeClr val="dk1"/>
              </a:solidFill>
              <a:latin typeface="Montserrat"/>
              <a:ea typeface="Montserrat"/>
              <a:cs typeface="Montserrat"/>
              <a:sym typeface="Montserrat"/>
            </a:endParaRPr>
          </a:p>
        </p:txBody>
      </p:sp>
      <p:sp>
        <p:nvSpPr>
          <p:cNvPr id="319" name="Google Shape;319;p30"/>
          <p:cNvSpPr txBox="1"/>
          <p:nvPr/>
        </p:nvSpPr>
        <p:spPr>
          <a:xfrm>
            <a:off x="1074350" y="394862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Montserrat"/>
                <a:ea typeface="Montserrat"/>
                <a:cs typeface="Montserrat"/>
                <a:sym typeface="Montserrat"/>
              </a:rPr>
              <a:t>4.PIB Agrícola Brasileiro</a:t>
            </a:r>
            <a:endParaRPr b="1">
              <a:solidFill>
                <a:schemeClr val="dk1"/>
              </a:solidFill>
              <a:latin typeface="Montserrat"/>
              <a:ea typeface="Montserrat"/>
              <a:cs typeface="Montserrat"/>
              <a:sym typeface="Montserrat"/>
            </a:endParaRPr>
          </a:p>
          <a:p>
            <a:pPr indent="0" lvl="0" marL="0" rtl="0" algn="l">
              <a:spcBef>
                <a:spcPts val="600"/>
              </a:spcBef>
              <a:spcAft>
                <a:spcPts val="0"/>
              </a:spcAft>
              <a:buNone/>
            </a:pPr>
            <a:r>
              <a:rPr lang="en" sz="800">
                <a:solidFill>
                  <a:schemeClr val="dk1"/>
                </a:solidFill>
                <a:latin typeface="Montserrat"/>
                <a:ea typeface="Montserrat"/>
                <a:cs typeface="Montserrat"/>
                <a:sym typeface="Montserrat"/>
              </a:rPr>
              <a:t>FONTE: </a:t>
            </a:r>
            <a:r>
              <a:rPr lang="en" sz="800">
                <a:solidFill>
                  <a:schemeClr val="dk1"/>
                </a:solidFill>
                <a:latin typeface="Montserrat"/>
                <a:ea typeface="Montserrat"/>
                <a:cs typeface="Montserrat"/>
                <a:sym typeface="Montserrat"/>
              </a:rPr>
              <a:t>CEPEA</a:t>
            </a:r>
            <a:endParaRPr sz="800">
              <a:solidFill>
                <a:schemeClr val="dk1"/>
              </a:solidFill>
              <a:latin typeface="Montserrat"/>
              <a:ea typeface="Montserrat"/>
              <a:cs typeface="Montserrat"/>
              <a:sym typeface="Montserrat"/>
            </a:endParaRPr>
          </a:p>
        </p:txBody>
      </p:sp>
      <p:pic>
        <p:nvPicPr>
          <p:cNvPr id="320" name="Google Shape;320;p30"/>
          <p:cNvPicPr preferRelativeResize="0"/>
          <p:nvPr/>
        </p:nvPicPr>
        <p:blipFill>
          <a:blip r:embed="rId3">
            <a:alphaModFix/>
          </a:blip>
          <a:stretch>
            <a:fillRect/>
          </a:stretch>
        </p:blipFill>
        <p:spPr>
          <a:xfrm rot="5400000">
            <a:off x="5272100" y="1268075"/>
            <a:ext cx="5167725" cy="2631575"/>
          </a:xfrm>
          <a:prstGeom prst="rect">
            <a:avLst/>
          </a:prstGeom>
          <a:noFill/>
          <a:ln>
            <a:noFill/>
          </a:ln>
        </p:spPr>
      </p:pic>
      <p:sp>
        <p:nvSpPr>
          <p:cNvPr id="321" name="Google Shape;321;p30"/>
          <p:cNvSpPr/>
          <p:nvPr/>
        </p:nvSpPr>
        <p:spPr>
          <a:xfrm>
            <a:off x="770775" y="527300"/>
            <a:ext cx="395400" cy="3450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31"/>
          <p:cNvSpPr txBox="1"/>
          <p:nvPr>
            <p:ph idx="4294967295" type="ctrTitle"/>
          </p:nvPr>
        </p:nvSpPr>
        <p:spPr>
          <a:xfrm>
            <a:off x="1198200" y="1991838"/>
            <a:ext cx="47766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7650">
                <a:solidFill>
                  <a:schemeClr val="lt1"/>
                </a:solidFill>
                <a:latin typeface="Montserrat"/>
                <a:ea typeface="Montserrat"/>
                <a:cs typeface="Montserrat"/>
                <a:sym typeface="Montserrat"/>
              </a:rPr>
              <a:t>7.020.951</a:t>
            </a:r>
            <a:endParaRPr b="1" sz="7650">
              <a:solidFill>
                <a:schemeClr val="lt1"/>
              </a:solidFill>
              <a:latin typeface="Montserrat"/>
              <a:ea typeface="Montserrat"/>
              <a:cs typeface="Montserrat"/>
              <a:sym typeface="Montserrat"/>
            </a:endParaRPr>
          </a:p>
        </p:txBody>
      </p:sp>
      <p:sp>
        <p:nvSpPr>
          <p:cNvPr id="327" name="Google Shape;327;p31"/>
          <p:cNvSpPr txBox="1"/>
          <p:nvPr>
            <p:ph idx="4294967295" type="subTitle"/>
          </p:nvPr>
        </p:nvSpPr>
        <p:spPr>
          <a:xfrm>
            <a:off x="1377900" y="2840063"/>
            <a:ext cx="4776600" cy="99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Dados Extraidos!</a:t>
            </a:r>
            <a:endParaRPr sz="2400">
              <a:solidFill>
                <a:schemeClr val="lt1"/>
              </a:solidFill>
            </a:endParaRPr>
          </a:p>
        </p:txBody>
      </p:sp>
      <p:sp>
        <p:nvSpPr>
          <p:cNvPr id="328" name="Google Shape;328;p31"/>
          <p:cNvSpPr txBox="1"/>
          <p:nvPr>
            <p:ph idx="12" type="sldNum"/>
          </p:nvPr>
        </p:nvSpPr>
        <p:spPr>
          <a:xfrm>
            <a:off x="8523157" y="4752131"/>
            <a:ext cx="548700" cy="3153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329" name="Google Shape;329;p31"/>
          <p:cNvSpPr/>
          <p:nvPr/>
        </p:nvSpPr>
        <p:spPr>
          <a:xfrm>
            <a:off x="822125" y="2460150"/>
            <a:ext cx="238800" cy="2232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pic>
        <p:nvPicPr>
          <p:cNvPr id="334" name="Google Shape;334;p32"/>
          <p:cNvPicPr preferRelativeResize="0"/>
          <p:nvPr/>
        </p:nvPicPr>
        <p:blipFill>
          <a:blip r:embed="rId3">
            <a:alphaModFix/>
          </a:blip>
          <a:stretch>
            <a:fillRect/>
          </a:stretch>
        </p:blipFill>
        <p:spPr>
          <a:xfrm>
            <a:off x="1195237" y="1001067"/>
            <a:ext cx="917168" cy="886528"/>
          </a:xfrm>
          <a:prstGeom prst="rect">
            <a:avLst/>
          </a:prstGeom>
          <a:noFill/>
          <a:ln>
            <a:noFill/>
          </a:ln>
        </p:spPr>
      </p:pic>
      <p:pic>
        <p:nvPicPr>
          <p:cNvPr id="335" name="Google Shape;335;p32"/>
          <p:cNvPicPr preferRelativeResize="0"/>
          <p:nvPr/>
        </p:nvPicPr>
        <p:blipFill>
          <a:blip r:embed="rId4">
            <a:alphaModFix/>
          </a:blip>
          <a:stretch>
            <a:fillRect/>
          </a:stretch>
        </p:blipFill>
        <p:spPr>
          <a:xfrm>
            <a:off x="3190127" y="1047445"/>
            <a:ext cx="1264456" cy="793769"/>
          </a:xfrm>
          <a:prstGeom prst="rect">
            <a:avLst/>
          </a:prstGeom>
          <a:noFill/>
          <a:ln>
            <a:noFill/>
          </a:ln>
        </p:spPr>
      </p:pic>
      <p:sp>
        <p:nvSpPr>
          <p:cNvPr id="336" name="Google Shape;336;p32"/>
          <p:cNvSpPr txBox="1"/>
          <p:nvPr/>
        </p:nvSpPr>
        <p:spPr>
          <a:xfrm>
            <a:off x="2336780" y="1137523"/>
            <a:ext cx="20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7" name="Google Shape;337;p32"/>
          <p:cNvSpPr txBox="1"/>
          <p:nvPr/>
        </p:nvSpPr>
        <p:spPr>
          <a:xfrm>
            <a:off x="2771985" y="1955406"/>
            <a:ext cx="1857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Linguagem semelhante ao SQL</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Suporta grande volume de dados</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Char char="●"/>
            </a:pPr>
            <a:r>
              <a:rPr lang="en">
                <a:latin typeface="Barlow"/>
                <a:ea typeface="Barlow"/>
                <a:cs typeface="Barlow"/>
                <a:sym typeface="Barlow"/>
              </a:rPr>
              <a:t>Rápida leitura de dados</a:t>
            </a:r>
            <a:r>
              <a:rPr lang="en"/>
              <a:t> </a:t>
            </a:r>
            <a:endParaRPr/>
          </a:p>
        </p:txBody>
      </p:sp>
      <p:sp>
        <p:nvSpPr>
          <p:cNvPr id="338" name="Google Shape;338;p32"/>
          <p:cNvSpPr txBox="1"/>
          <p:nvPr/>
        </p:nvSpPr>
        <p:spPr>
          <a:xfrm>
            <a:off x="621537" y="2001781"/>
            <a:ext cx="2064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Suporta bases de dados grandes, complexas com  tamanhos ilimitados de linhas, bancos de dados e tabelas</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Garante escalabilidade e confiança</a:t>
            </a:r>
            <a:endParaRPr>
              <a:latin typeface="Barlow"/>
              <a:ea typeface="Barlow"/>
              <a:cs typeface="Barlow"/>
              <a:sym typeface="Barlow"/>
            </a:endParaRPr>
          </a:p>
          <a:p>
            <a:pPr indent="0" lvl="0" marL="0" rtl="0" algn="l">
              <a:spcBef>
                <a:spcPts val="0"/>
              </a:spcBef>
              <a:spcAft>
                <a:spcPts val="0"/>
              </a:spcAft>
              <a:buNone/>
            </a:pPr>
            <a:r>
              <a:t/>
            </a:r>
            <a:endParaRPr/>
          </a:p>
        </p:txBody>
      </p:sp>
      <p:sp>
        <p:nvSpPr>
          <p:cNvPr id="339" name="Google Shape;339;p32"/>
          <p:cNvSpPr/>
          <p:nvPr/>
        </p:nvSpPr>
        <p:spPr>
          <a:xfrm>
            <a:off x="621525" y="782200"/>
            <a:ext cx="2064600" cy="4082400"/>
          </a:xfrm>
          <a:prstGeom prst="rect">
            <a:avLst/>
          </a:prstGeom>
          <a:solidFill>
            <a:srgbClr val="999FA9">
              <a:alpha val="0"/>
            </a:srgbClr>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32"/>
          <p:cNvPicPr preferRelativeResize="0"/>
          <p:nvPr/>
        </p:nvPicPr>
        <p:blipFill>
          <a:blip r:embed="rId5">
            <a:alphaModFix/>
          </a:blip>
          <a:stretch>
            <a:fillRect/>
          </a:stretch>
        </p:blipFill>
        <p:spPr>
          <a:xfrm>
            <a:off x="4803510" y="972802"/>
            <a:ext cx="2014281" cy="943066"/>
          </a:xfrm>
          <a:prstGeom prst="rect">
            <a:avLst/>
          </a:prstGeom>
          <a:noFill/>
          <a:ln>
            <a:noFill/>
          </a:ln>
        </p:spPr>
      </p:pic>
      <p:sp>
        <p:nvSpPr>
          <p:cNvPr id="341" name="Google Shape;341;p32"/>
          <p:cNvSpPr txBox="1"/>
          <p:nvPr/>
        </p:nvSpPr>
        <p:spPr>
          <a:xfrm>
            <a:off x="4803500" y="2001781"/>
            <a:ext cx="1665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Linguagem  aprendida ao longo da formação.</a:t>
            </a:r>
            <a:endParaRPr>
              <a:solidFill>
                <a:schemeClr val="dk1"/>
              </a:solidFill>
              <a:latin typeface="Barlow"/>
              <a:ea typeface="Barlow"/>
              <a:cs typeface="Barlow"/>
              <a:sym typeface="Barlow"/>
            </a:endParaRPr>
          </a:p>
          <a:p>
            <a:pPr indent="0" lvl="0" marL="45720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317500" lvl="0" marL="457200" rtl="0" algn="l">
              <a:spcBef>
                <a:spcPts val="0"/>
              </a:spcBef>
              <a:spcAft>
                <a:spcPts val="0"/>
              </a:spcAft>
              <a:buSzPts val="1400"/>
              <a:buFont typeface="Barlow"/>
              <a:buChar char="●"/>
            </a:pPr>
            <a:r>
              <a:rPr lang="en">
                <a:solidFill>
                  <a:schemeClr val="dk1"/>
                </a:solidFill>
                <a:latin typeface="Barlow"/>
                <a:ea typeface="Barlow"/>
                <a:cs typeface="Barlow"/>
                <a:sym typeface="Barlow"/>
              </a:rPr>
              <a:t>Facilidade de conexão com as demais ferramentas</a:t>
            </a:r>
            <a:r>
              <a:rPr lang="en">
                <a:latin typeface="Barlow"/>
                <a:ea typeface="Barlow"/>
                <a:cs typeface="Barlow"/>
                <a:sym typeface="Barlow"/>
              </a:rPr>
              <a:t>  </a:t>
            </a:r>
            <a:endParaRPr/>
          </a:p>
        </p:txBody>
      </p:sp>
      <p:sp>
        <p:nvSpPr>
          <p:cNvPr id="342" name="Google Shape;342;p32"/>
          <p:cNvSpPr txBox="1"/>
          <p:nvPr/>
        </p:nvSpPr>
        <p:spPr>
          <a:xfrm>
            <a:off x="402875" y="174575"/>
            <a:ext cx="4400700" cy="554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8761D"/>
              </a:buClr>
              <a:buSzPts val="1400"/>
              <a:buChar char="●"/>
            </a:pPr>
            <a:r>
              <a:rPr lang="en" sz="2400">
                <a:solidFill>
                  <a:srgbClr val="38761D"/>
                </a:solidFill>
                <a:latin typeface="Montserrat"/>
                <a:ea typeface="Montserrat"/>
                <a:cs typeface="Montserrat"/>
                <a:sym typeface="Montserrat"/>
              </a:rPr>
              <a:t>Ferramentas usadas</a:t>
            </a:r>
            <a:r>
              <a:rPr lang="en">
                <a:solidFill>
                  <a:srgbClr val="38761D"/>
                </a:solidFill>
              </a:rPr>
              <a:t>:</a:t>
            </a:r>
            <a:endParaRPr>
              <a:solidFill>
                <a:srgbClr val="38761D"/>
              </a:solidFill>
            </a:endParaRPr>
          </a:p>
        </p:txBody>
      </p:sp>
      <p:sp>
        <p:nvSpPr>
          <p:cNvPr id="343" name="Google Shape;343;p32"/>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txBox="1"/>
          <p:nvPr>
            <p:ph idx="12" type="sldNum"/>
          </p:nvPr>
        </p:nvSpPr>
        <p:spPr>
          <a:xfrm>
            <a:off x="6977412" y="2150994"/>
            <a:ext cx="1857300" cy="1973400"/>
          </a:xfrm>
          <a:prstGeom prst="rect">
            <a:avLst/>
          </a:prstGeom>
        </p:spPr>
        <p:txBody>
          <a:bodyPr anchorCtr="0" anchor="ctr" bIns="91425" lIns="91425" spcFirstLastPara="1" rIns="91425" wrap="square" tIns="91425">
            <a:normAutofit fontScale="25000" lnSpcReduction="20000"/>
          </a:bodyPr>
          <a:lstStyle/>
          <a:p>
            <a:pPr indent="-317500" lvl="0" marL="457200" rtl="0" algn="l">
              <a:spcBef>
                <a:spcPts val="0"/>
              </a:spcBef>
              <a:spcAft>
                <a:spcPts val="0"/>
              </a:spcAft>
              <a:buSzPct val="100000"/>
              <a:buFont typeface="Barlow"/>
              <a:buChar char="●"/>
            </a:pPr>
            <a:r>
              <a:rPr lang="en" sz="5600">
                <a:latin typeface="Barlow"/>
                <a:ea typeface="Barlow"/>
                <a:cs typeface="Barlow"/>
                <a:sym typeface="Barlow"/>
              </a:rPr>
              <a:t>Utilizamos para a criação dos Parquet</a:t>
            </a:r>
            <a:endParaRPr sz="5600">
              <a:latin typeface="Barlow"/>
              <a:ea typeface="Barlow"/>
              <a:cs typeface="Barlow"/>
              <a:sym typeface="Barlow"/>
            </a:endParaRPr>
          </a:p>
          <a:p>
            <a:pPr indent="0" lvl="0" marL="457200" rtl="0" algn="l">
              <a:spcBef>
                <a:spcPts val="0"/>
              </a:spcBef>
              <a:spcAft>
                <a:spcPts val="0"/>
              </a:spcAft>
              <a:buNone/>
            </a:pPr>
            <a:r>
              <a:t/>
            </a:r>
            <a:endParaRPr sz="5600">
              <a:latin typeface="Barlow"/>
              <a:ea typeface="Barlow"/>
              <a:cs typeface="Barlow"/>
              <a:sym typeface="Barlow"/>
            </a:endParaRPr>
          </a:p>
          <a:p>
            <a:pPr indent="-317500" lvl="0" marL="457200" rtl="0" algn="l">
              <a:spcBef>
                <a:spcPts val="0"/>
              </a:spcBef>
              <a:spcAft>
                <a:spcPts val="0"/>
              </a:spcAft>
              <a:buSzPct val="100000"/>
              <a:buFont typeface="Barlow"/>
              <a:buChar char="●"/>
            </a:pPr>
            <a:r>
              <a:rPr lang="en" sz="5600">
                <a:latin typeface="Barlow"/>
                <a:ea typeface="Barlow"/>
                <a:cs typeface="Barlow"/>
                <a:sym typeface="Barlow"/>
              </a:rPr>
              <a:t>Foi usado para conexão do Cassandra e Postgres</a:t>
            </a:r>
            <a:endParaRPr sz="5600">
              <a:latin typeface="Barlow"/>
              <a:ea typeface="Barlow"/>
              <a:cs typeface="Barlow"/>
              <a:sym typeface="Barlow"/>
            </a:endParaRPr>
          </a:p>
          <a:p>
            <a:pPr indent="0" lvl="0" marL="0" rtl="0" algn="l">
              <a:spcBef>
                <a:spcPts val="0"/>
              </a:spcBef>
              <a:spcAft>
                <a:spcPts val="0"/>
              </a:spcAft>
              <a:buNone/>
            </a:pPr>
            <a:r>
              <a:t/>
            </a:r>
            <a:endParaRPr sz="5600">
              <a:latin typeface="Barlow"/>
              <a:ea typeface="Barlow"/>
              <a:cs typeface="Barlow"/>
              <a:sym typeface="Barlow"/>
            </a:endParaRPr>
          </a:p>
          <a:p>
            <a:pPr indent="-317500" lvl="0" marL="457200" rtl="0" algn="l">
              <a:spcBef>
                <a:spcPts val="0"/>
              </a:spcBef>
              <a:spcAft>
                <a:spcPts val="0"/>
              </a:spcAft>
              <a:buSzPct val="100000"/>
              <a:buFont typeface="Barlow"/>
              <a:buChar char="●"/>
            </a:pPr>
            <a:r>
              <a:rPr lang="en" sz="5600">
                <a:latin typeface="Barlow"/>
                <a:ea typeface="Barlow"/>
                <a:cs typeface="Barlow"/>
                <a:sym typeface="Barlow"/>
              </a:rPr>
              <a:t>Leitura no Cassandra e análise exploratória</a:t>
            </a:r>
            <a:endParaRPr sz="5600">
              <a:latin typeface="Barlow"/>
              <a:ea typeface="Barlow"/>
              <a:cs typeface="Barlow"/>
              <a:sym typeface="Barlow"/>
            </a:endParaRPr>
          </a:p>
          <a:p>
            <a:pPr indent="0" lvl="0" marL="0" rtl="0" algn="l">
              <a:spcBef>
                <a:spcPts val="0"/>
              </a:spcBef>
              <a:spcAft>
                <a:spcPts val="0"/>
              </a:spcAft>
              <a:buNone/>
            </a:pPr>
            <a:r>
              <a:t/>
            </a:r>
            <a:endParaRPr sz="4000">
              <a:latin typeface="Barlow"/>
              <a:ea typeface="Barlow"/>
              <a:cs typeface="Barlow"/>
              <a:sym typeface="Barlow"/>
            </a:endParaRPr>
          </a:p>
          <a:p>
            <a:pPr indent="0" lvl="0" marL="0" rtl="0" algn="r">
              <a:spcBef>
                <a:spcPts val="0"/>
              </a:spcBef>
              <a:spcAft>
                <a:spcPts val="0"/>
              </a:spcAft>
              <a:buNone/>
            </a:pPr>
            <a:r>
              <a:t/>
            </a:r>
            <a:endParaRPr/>
          </a:p>
        </p:txBody>
      </p:sp>
      <p:pic>
        <p:nvPicPr>
          <p:cNvPr id="345" name="Google Shape;345;p32"/>
          <p:cNvPicPr preferRelativeResize="0"/>
          <p:nvPr/>
        </p:nvPicPr>
        <p:blipFill>
          <a:blip r:embed="rId6">
            <a:alphaModFix/>
          </a:blip>
          <a:stretch>
            <a:fillRect/>
          </a:stretch>
        </p:blipFill>
        <p:spPr>
          <a:xfrm>
            <a:off x="7462987" y="1019105"/>
            <a:ext cx="1371702" cy="6673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pic>
        <p:nvPicPr>
          <p:cNvPr id="350" name="Google Shape;350;p33"/>
          <p:cNvPicPr preferRelativeResize="0"/>
          <p:nvPr/>
        </p:nvPicPr>
        <p:blipFill>
          <a:blip r:embed="rId3">
            <a:alphaModFix/>
          </a:blip>
          <a:stretch>
            <a:fillRect/>
          </a:stretch>
        </p:blipFill>
        <p:spPr>
          <a:xfrm>
            <a:off x="1195237" y="1001067"/>
            <a:ext cx="917168" cy="886528"/>
          </a:xfrm>
          <a:prstGeom prst="rect">
            <a:avLst/>
          </a:prstGeom>
          <a:noFill/>
          <a:ln>
            <a:noFill/>
          </a:ln>
        </p:spPr>
      </p:pic>
      <p:pic>
        <p:nvPicPr>
          <p:cNvPr id="351" name="Google Shape;351;p33"/>
          <p:cNvPicPr preferRelativeResize="0"/>
          <p:nvPr/>
        </p:nvPicPr>
        <p:blipFill>
          <a:blip r:embed="rId4">
            <a:alphaModFix/>
          </a:blip>
          <a:stretch>
            <a:fillRect/>
          </a:stretch>
        </p:blipFill>
        <p:spPr>
          <a:xfrm>
            <a:off x="3190127" y="1047445"/>
            <a:ext cx="1264456" cy="793769"/>
          </a:xfrm>
          <a:prstGeom prst="rect">
            <a:avLst/>
          </a:prstGeom>
          <a:noFill/>
          <a:ln>
            <a:noFill/>
          </a:ln>
        </p:spPr>
      </p:pic>
      <p:sp>
        <p:nvSpPr>
          <p:cNvPr id="352" name="Google Shape;352;p33"/>
          <p:cNvSpPr txBox="1"/>
          <p:nvPr/>
        </p:nvSpPr>
        <p:spPr>
          <a:xfrm>
            <a:off x="2336780" y="1137523"/>
            <a:ext cx="20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3" name="Google Shape;353;p33"/>
          <p:cNvSpPr txBox="1"/>
          <p:nvPr/>
        </p:nvSpPr>
        <p:spPr>
          <a:xfrm>
            <a:off x="2771985" y="1955406"/>
            <a:ext cx="1857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Linguagem semelhante ao SQL</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Suporta grande volume de dados</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Char char="●"/>
            </a:pPr>
            <a:r>
              <a:rPr lang="en">
                <a:latin typeface="Barlow"/>
                <a:ea typeface="Barlow"/>
                <a:cs typeface="Barlow"/>
                <a:sym typeface="Barlow"/>
              </a:rPr>
              <a:t>Rápida leitura de dados</a:t>
            </a:r>
            <a:r>
              <a:rPr lang="en"/>
              <a:t> </a:t>
            </a:r>
            <a:endParaRPr/>
          </a:p>
        </p:txBody>
      </p:sp>
      <p:sp>
        <p:nvSpPr>
          <p:cNvPr id="354" name="Google Shape;354;p33"/>
          <p:cNvSpPr txBox="1"/>
          <p:nvPr/>
        </p:nvSpPr>
        <p:spPr>
          <a:xfrm>
            <a:off x="621537" y="2001781"/>
            <a:ext cx="2064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solidFill>
                  <a:schemeClr val="dk1"/>
                </a:solidFill>
                <a:latin typeface="Barlow"/>
                <a:ea typeface="Barlow"/>
                <a:cs typeface="Barlow"/>
                <a:sym typeface="Barlow"/>
              </a:rPr>
              <a:t>Suporta bases de dados grandes, complexas com  tamanhos ilimitados de linhas, bancos de dados e tabelas</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Garante escalabilidade e confiança</a:t>
            </a:r>
            <a:endParaRPr>
              <a:latin typeface="Barlow"/>
              <a:ea typeface="Barlow"/>
              <a:cs typeface="Barlow"/>
              <a:sym typeface="Barlow"/>
            </a:endParaRPr>
          </a:p>
          <a:p>
            <a:pPr indent="0" lvl="0" marL="0" rtl="0" algn="l">
              <a:spcBef>
                <a:spcPts val="0"/>
              </a:spcBef>
              <a:spcAft>
                <a:spcPts val="0"/>
              </a:spcAft>
              <a:buNone/>
            </a:pPr>
            <a:r>
              <a:t/>
            </a:r>
            <a:endParaRPr/>
          </a:p>
        </p:txBody>
      </p:sp>
      <p:sp>
        <p:nvSpPr>
          <p:cNvPr id="355" name="Google Shape;355;p33"/>
          <p:cNvSpPr/>
          <p:nvPr/>
        </p:nvSpPr>
        <p:spPr>
          <a:xfrm>
            <a:off x="2712513" y="782200"/>
            <a:ext cx="2064600" cy="4082400"/>
          </a:xfrm>
          <a:prstGeom prst="rect">
            <a:avLst/>
          </a:prstGeom>
          <a:solidFill>
            <a:srgbClr val="999FA9">
              <a:alpha val="0"/>
            </a:srgbClr>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33"/>
          <p:cNvPicPr preferRelativeResize="0"/>
          <p:nvPr/>
        </p:nvPicPr>
        <p:blipFill>
          <a:blip r:embed="rId5">
            <a:alphaModFix/>
          </a:blip>
          <a:stretch>
            <a:fillRect/>
          </a:stretch>
        </p:blipFill>
        <p:spPr>
          <a:xfrm>
            <a:off x="4803510" y="972802"/>
            <a:ext cx="2014281" cy="943066"/>
          </a:xfrm>
          <a:prstGeom prst="rect">
            <a:avLst/>
          </a:prstGeom>
          <a:noFill/>
          <a:ln>
            <a:noFill/>
          </a:ln>
        </p:spPr>
      </p:pic>
      <p:sp>
        <p:nvSpPr>
          <p:cNvPr id="357" name="Google Shape;357;p33"/>
          <p:cNvSpPr txBox="1"/>
          <p:nvPr/>
        </p:nvSpPr>
        <p:spPr>
          <a:xfrm>
            <a:off x="4803500" y="2001781"/>
            <a:ext cx="1665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Linguagem  aprendida ao longo da formação.</a:t>
            </a:r>
            <a:endParaRPr>
              <a:solidFill>
                <a:schemeClr val="dk1"/>
              </a:solidFill>
              <a:latin typeface="Barlow"/>
              <a:ea typeface="Barlow"/>
              <a:cs typeface="Barlow"/>
              <a:sym typeface="Barlow"/>
            </a:endParaRPr>
          </a:p>
          <a:p>
            <a:pPr indent="0" lvl="0" marL="457200" rtl="0" algn="l">
              <a:spcBef>
                <a:spcPts val="0"/>
              </a:spcBef>
              <a:spcAft>
                <a:spcPts val="0"/>
              </a:spcAft>
              <a:buNone/>
            </a:pPr>
            <a:r>
              <a:t/>
            </a:r>
            <a:endParaRPr>
              <a:solidFill>
                <a:schemeClr val="dk1"/>
              </a:solidFill>
              <a:latin typeface="Barlow"/>
              <a:ea typeface="Barlow"/>
              <a:cs typeface="Barlow"/>
              <a:sym typeface="Barlow"/>
            </a:endParaRPr>
          </a:p>
          <a:p>
            <a:pPr indent="-317500" lvl="0" marL="457200" rtl="0" algn="l">
              <a:spcBef>
                <a:spcPts val="0"/>
              </a:spcBef>
              <a:spcAft>
                <a:spcPts val="0"/>
              </a:spcAft>
              <a:buSzPts val="1400"/>
              <a:buFont typeface="Barlow"/>
              <a:buChar char="●"/>
            </a:pPr>
            <a:r>
              <a:rPr lang="en">
                <a:solidFill>
                  <a:schemeClr val="dk1"/>
                </a:solidFill>
                <a:latin typeface="Barlow"/>
                <a:ea typeface="Barlow"/>
                <a:cs typeface="Barlow"/>
                <a:sym typeface="Barlow"/>
              </a:rPr>
              <a:t>Facilidade de conexão com as demais ferramentas</a:t>
            </a:r>
            <a:r>
              <a:rPr lang="en">
                <a:latin typeface="Barlow"/>
                <a:ea typeface="Barlow"/>
                <a:cs typeface="Barlow"/>
                <a:sym typeface="Barlow"/>
              </a:rPr>
              <a:t>  </a:t>
            </a:r>
            <a:endParaRPr/>
          </a:p>
        </p:txBody>
      </p:sp>
      <p:sp>
        <p:nvSpPr>
          <p:cNvPr id="358" name="Google Shape;358;p33"/>
          <p:cNvSpPr txBox="1"/>
          <p:nvPr>
            <p:ph idx="12" type="sldNum"/>
          </p:nvPr>
        </p:nvSpPr>
        <p:spPr>
          <a:xfrm>
            <a:off x="6977412" y="2150994"/>
            <a:ext cx="1857300" cy="1973400"/>
          </a:xfrm>
          <a:prstGeom prst="rect">
            <a:avLst/>
          </a:prstGeom>
        </p:spPr>
        <p:txBody>
          <a:bodyPr anchorCtr="0" anchor="ctr" bIns="91425" lIns="91425" spcFirstLastPara="1" rIns="91425" wrap="square" tIns="91425">
            <a:normAutofit fontScale="25000" lnSpcReduction="20000"/>
          </a:bodyPr>
          <a:lstStyle/>
          <a:p>
            <a:pPr indent="-317500" lvl="0" marL="457200" rtl="0" algn="l">
              <a:spcBef>
                <a:spcPts val="0"/>
              </a:spcBef>
              <a:spcAft>
                <a:spcPts val="0"/>
              </a:spcAft>
              <a:buSzPct val="100000"/>
              <a:buFont typeface="Barlow"/>
              <a:buChar char="●"/>
            </a:pPr>
            <a:r>
              <a:rPr lang="en" sz="5600">
                <a:latin typeface="Barlow"/>
                <a:ea typeface="Barlow"/>
                <a:cs typeface="Barlow"/>
                <a:sym typeface="Barlow"/>
              </a:rPr>
              <a:t>Utilizamos para a criação dos Parquet</a:t>
            </a:r>
            <a:endParaRPr sz="5600">
              <a:latin typeface="Barlow"/>
              <a:ea typeface="Barlow"/>
              <a:cs typeface="Barlow"/>
              <a:sym typeface="Barlow"/>
            </a:endParaRPr>
          </a:p>
          <a:p>
            <a:pPr indent="0" lvl="0" marL="457200" rtl="0" algn="l">
              <a:spcBef>
                <a:spcPts val="0"/>
              </a:spcBef>
              <a:spcAft>
                <a:spcPts val="0"/>
              </a:spcAft>
              <a:buNone/>
            </a:pPr>
            <a:r>
              <a:t/>
            </a:r>
            <a:endParaRPr sz="5600">
              <a:latin typeface="Barlow"/>
              <a:ea typeface="Barlow"/>
              <a:cs typeface="Barlow"/>
              <a:sym typeface="Barlow"/>
            </a:endParaRPr>
          </a:p>
          <a:p>
            <a:pPr indent="-317500" lvl="0" marL="457200" rtl="0" algn="l">
              <a:spcBef>
                <a:spcPts val="0"/>
              </a:spcBef>
              <a:spcAft>
                <a:spcPts val="0"/>
              </a:spcAft>
              <a:buSzPct val="100000"/>
              <a:buFont typeface="Barlow"/>
              <a:buChar char="●"/>
            </a:pPr>
            <a:r>
              <a:rPr lang="en" sz="5600">
                <a:latin typeface="Barlow"/>
                <a:ea typeface="Barlow"/>
                <a:cs typeface="Barlow"/>
                <a:sym typeface="Barlow"/>
              </a:rPr>
              <a:t>Foi usado para conexão do Cassandra e Postgres</a:t>
            </a:r>
            <a:endParaRPr sz="5600">
              <a:latin typeface="Barlow"/>
              <a:ea typeface="Barlow"/>
              <a:cs typeface="Barlow"/>
              <a:sym typeface="Barlow"/>
            </a:endParaRPr>
          </a:p>
          <a:p>
            <a:pPr indent="0" lvl="0" marL="0" rtl="0" algn="l">
              <a:spcBef>
                <a:spcPts val="0"/>
              </a:spcBef>
              <a:spcAft>
                <a:spcPts val="0"/>
              </a:spcAft>
              <a:buNone/>
            </a:pPr>
            <a:r>
              <a:t/>
            </a:r>
            <a:endParaRPr sz="5600">
              <a:latin typeface="Barlow"/>
              <a:ea typeface="Barlow"/>
              <a:cs typeface="Barlow"/>
              <a:sym typeface="Barlow"/>
            </a:endParaRPr>
          </a:p>
          <a:p>
            <a:pPr indent="-317500" lvl="0" marL="457200" rtl="0" algn="l">
              <a:spcBef>
                <a:spcPts val="0"/>
              </a:spcBef>
              <a:spcAft>
                <a:spcPts val="0"/>
              </a:spcAft>
              <a:buSzPct val="100000"/>
              <a:buFont typeface="Barlow"/>
              <a:buChar char="●"/>
            </a:pPr>
            <a:r>
              <a:rPr lang="en" sz="5600">
                <a:latin typeface="Barlow"/>
                <a:ea typeface="Barlow"/>
                <a:cs typeface="Barlow"/>
                <a:sym typeface="Barlow"/>
              </a:rPr>
              <a:t>Leitura no Cassandra e análise exploratória</a:t>
            </a:r>
            <a:endParaRPr sz="5600">
              <a:latin typeface="Barlow"/>
              <a:ea typeface="Barlow"/>
              <a:cs typeface="Barlow"/>
              <a:sym typeface="Barlow"/>
            </a:endParaRPr>
          </a:p>
          <a:p>
            <a:pPr indent="0" lvl="0" marL="0" rtl="0" algn="l">
              <a:spcBef>
                <a:spcPts val="0"/>
              </a:spcBef>
              <a:spcAft>
                <a:spcPts val="0"/>
              </a:spcAft>
              <a:buNone/>
            </a:pPr>
            <a:r>
              <a:t/>
            </a:r>
            <a:endParaRPr sz="4000">
              <a:latin typeface="Barlow"/>
              <a:ea typeface="Barlow"/>
              <a:cs typeface="Barlow"/>
              <a:sym typeface="Barlow"/>
            </a:endParaRPr>
          </a:p>
          <a:p>
            <a:pPr indent="0" lvl="0" marL="0" rtl="0" algn="r">
              <a:spcBef>
                <a:spcPts val="0"/>
              </a:spcBef>
              <a:spcAft>
                <a:spcPts val="0"/>
              </a:spcAft>
              <a:buNone/>
            </a:pPr>
            <a:r>
              <a:t/>
            </a:r>
            <a:endParaRPr/>
          </a:p>
        </p:txBody>
      </p:sp>
      <p:pic>
        <p:nvPicPr>
          <p:cNvPr id="359" name="Google Shape;359;p33"/>
          <p:cNvPicPr preferRelativeResize="0"/>
          <p:nvPr/>
        </p:nvPicPr>
        <p:blipFill>
          <a:blip r:embed="rId6">
            <a:alphaModFix/>
          </a:blip>
          <a:stretch>
            <a:fillRect/>
          </a:stretch>
        </p:blipFill>
        <p:spPr>
          <a:xfrm>
            <a:off x="7462987" y="1019105"/>
            <a:ext cx="1371702" cy="667321"/>
          </a:xfrm>
          <a:prstGeom prst="rect">
            <a:avLst/>
          </a:prstGeom>
          <a:noFill/>
          <a:ln>
            <a:noFill/>
          </a:ln>
        </p:spPr>
      </p:pic>
      <p:sp>
        <p:nvSpPr>
          <p:cNvPr id="360" name="Google Shape;360;p33"/>
          <p:cNvSpPr txBox="1"/>
          <p:nvPr/>
        </p:nvSpPr>
        <p:spPr>
          <a:xfrm>
            <a:off x="402875" y="174575"/>
            <a:ext cx="4400700" cy="554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8761D"/>
              </a:buClr>
              <a:buSzPts val="1400"/>
              <a:buChar char="●"/>
            </a:pPr>
            <a:r>
              <a:rPr lang="en" sz="2400">
                <a:solidFill>
                  <a:srgbClr val="38761D"/>
                </a:solidFill>
                <a:latin typeface="Montserrat"/>
                <a:ea typeface="Montserrat"/>
                <a:cs typeface="Montserrat"/>
                <a:sym typeface="Montserrat"/>
              </a:rPr>
              <a:t>Ferramentas usadas</a:t>
            </a:r>
            <a:r>
              <a:rPr lang="en">
                <a:solidFill>
                  <a:srgbClr val="38761D"/>
                </a:solidFill>
              </a:rPr>
              <a:t>:</a:t>
            </a:r>
            <a:endParaRPr>
              <a:solidFill>
                <a:srgbClr val="38761D"/>
              </a:solidFill>
            </a:endParaRPr>
          </a:p>
        </p:txBody>
      </p:sp>
      <p:sp>
        <p:nvSpPr>
          <p:cNvPr id="361" name="Google Shape;361;p33"/>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34"/>
          <p:cNvSpPr txBox="1"/>
          <p:nvPr>
            <p:ph idx="12" type="sldNum"/>
          </p:nvPr>
        </p:nvSpPr>
        <p:spPr>
          <a:xfrm>
            <a:off x="6977412" y="2150994"/>
            <a:ext cx="1857300" cy="1973400"/>
          </a:xfrm>
          <a:prstGeom prst="rect">
            <a:avLst/>
          </a:prstGeom>
        </p:spPr>
        <p:txBody>
          <a:bodyPr anchorCtr="0" anchor="ctr" bIns="91425" lIns="91425" spcFirstLastPara="1" rIns="91425" wrap="square" tIns="91425">
            <a:normAutofit fontScale="25000" lnSpcReduction="20000"/>
          </a:bodyPr>
          <a:lstStyle/>
          <a:p>
            <a:pPr indent="-317500" lvl="0" marL="457200" rtl="0" algn="l">
              <a:spcBef>
                <a:spcPts val="0"/>
              </a:spcBef>
              <a:spcAft>
                <a:spcPts val="0"/>
              </a:spcAft>
              <a:buSzPct val="100000"/>
              <a:buFont typeface="Barlow"/>
              <a:buChar char="●"/>
            </a:pPr>
            <a:r>
              <a:rPr lang="en" sz="5600">
                <a:latin typeface="Barlow"/>
                <a:ea typeface="Barlow"/>
                <a:cs typeface="Barlow"/>
                <a:sym typeface="Barlow"/>
              </a:rPr>
              <a:t>Utilizamos para a criação dos Parquet</a:t>
            </a:r>
            <a:endParaRPr sz="5600">
              <a:latin typeface="Barlow"/>
              <a:ea typeface="Barlow"/>
              <a:cs typeface="Barlow"/>
              <a:sym typeface="Barlow"/>
            </a:endParaRPr>
          </a:p>
          <a:p>
            <a:pPr indent="0" lvl="0" marL="457200" rtl="0" algn="l">
              <a:spcBef>
                <a:spcPts val="0"/>
              </a:spcBef>
              <a:spcAft>
                <a:spcPts val="0"/>
              </a:spcAft>
              <a:buNone/>
            </a:pPr>
            <a:r>
              <a:t/>
            </a:r>
            <a:endParaRPr sz="5600">
              <a:latin typeface="Barlow"/>
              <a:ea typeface="Barlow"/>
              <a:cs typeface="Barlow"/>
              <a:sym typeface="Barlow"/>
            </a:endParaRPr>
          </a:p>
          <a:p>
            <a:pPr indent="-317500" lvl="0" marL="457200" rtl="0" algn="l">
              <a:spcBef>
                <a:spcPts val="0"/>
              </a:spcBef>
              <a:spcAft>
                <a:spcPts val="0"/>
              </a:spcAft>
              <a:buSzPct val="100000"/>
              <a:buFont typeface="Barlow"/>
              <a:buChar char="●"/>
            </a:pPr>
            <a:r>
              <a:rPr lang="en" sz="5600">
                <a:latin typeface="Barlow"/>
                <a:ea typeface="Barlow"/>
                <a:cs typeface="Barlow"/>
                <a:sym typeface="Barlow"/>
              </a:rPr>
              <a:t>Foi usado para conexão do Cassandra e Postgres</a:t>
            </a:r>
            <a:endParaRPr sz="5600">
              <a:latin typeface="Barlow"/>
              <a:ea typeface="Barlow"/>
              <a:cs typeface="Barlow"/>
              <a:sym typeface="Barlow"/>
            </a:endParaRPr>
          </a:p>
          <a:p>
            <a:pPr indent="0" lvl="0" marL="0" rtl="0" algn="l">
              <a:spcBef>
                <a:spcPts val="0"/>
              </a:spcBef>
              <a:spcAft>
                <a:spcPts val="0"/>
              </a:spcAft>
              <a:buNone/>
            </a:pPr>
            <a:r>
              <a:t/>
            </a:r>
            <a:endParaRPr sz="5600">
              <a:latin typeface="Barlow"/>
              <a:ea typeface="Barlow"/>
              <a:cs typeface="Barlow"/>
              <a:sym typeface="Barlow"/>
            </a:endParaRPr>
          </a:p>
          <a:p>
            <a:pPr indent="-317500" lvl="0" marL="457200" rtl="0" algn="l">
              <a:spcBef>
                <a:spcPts val="0"/>
              </a:spcBef>
              <a:spcAft>
                <a:spcPts val="0"/>
              </a:spcAft>
              <a:buSzPct val="100000"/>
              <a:buFont typeface="Barlow"/>
              <a:buChar char="●"/>
            </a:pPr>
            <a:r>
              <a:rPr lang="en" sz="5600">
                <a:latin typeface="Barlow"/>
                <a:ea typeface="Barlow"/>
                <a:cs typeface="Barlow"/>
                <a:sym typeface="Barlow"/>
              </a:rPr>
              <a:t>Leitura no Cassandra e análise exploratória</a:t>
            </a:r>
            <a:endParaRPr sz="5600">
              <a:latin typeface="Barlow"/>
              <a:ea typeface="Barlow"/>
              <a:cs typeface="Barlow"/>
              <a:sym typeface="Barlow"/>
            </a:endParaRPr>
          </a:p>
          <a:p>
            <a:pPr indent="0" lvl="0" marL="0" rtl="0" algn="l">
              <a:spcBef>
                <a:spcPts val="0"/>
              </a:spcBef>
              <a:spcAft>
                <a:spcPts val="0"/>
              </a:spcAft>
              <a:buNone/>
            </a:pPr>
            <a:r>
              <a:t/>
            </a:r>
            <a:endParaRPr sz="4000">
              <a:latin typeface="Barlow"/>
              <a:ea typeface="Barlow"/>
              <a:cs typeface="Barlow"/>
              <a:sym typeface="Barlow"/>
            </a:endParaRPr>
          </a:p>
          <a:p>
            <a:pPr indent="0" lvl="0" marL="0" rtl="0" algn="r">
              <a:spcBef>
                <a:spcPts val="0"/>
              </a:spcBef>
              <a:spcAft>
                <a:spcPts val="0"/>
              </a:spcAft>
              <a:buNone/>
            </a:pPr>
            <a:r>
              <a:t/>
            </a:r>
            <a:endParaRPr/>
          </a:p>
        </p:txBody>
      </p:sp>
      <p:pic>
        <p:nvPicPr>
          <p:cNvPr id="367" name="Google Shape;367;p34"/>
          <p:cNvPicPr preferRelativeResize="0"/>
          <p:nvPr/>
        </p:nvPicPr>
        <p:blipFill>
          <a:blip r:embed="rId3">
            <a:alphaModFix/>
          </a:blip>
          <a:stretch>
            <a:fillRect/>
          </a:stretch>
        </p:blipFill>
        <p:spPr>
          <a:xfrm>
            <a:off x="1195237" y="1001067"/>
            <a:ext cx="917168" cy="886528"/>
          </a:xfrm>
          <a:prstGeom prst="rect">
            <a:avLst/>
          </a:prstGeom>
          <a:noFill/>
          <a:ln>
            <a:noFill/>
          </a:ln>
        </p:spPr>
      </p:pic>
      <p:pic>
        <p:nvPicPr>
          <p:cNvPr id="368" name="Google Shape;368;p34"/>
          <p:cNvPicPr preferRelativeResize="0"/>
          <p:nvPr/>
        </p:nvPicPr>
        <p:blipFill>
          <a:blip r:embed="rId4">
            <a:alphaModFix/>
          </a:blip>
          <a:stretch>
            <a:fillRect/>
          </a:stretch>
        </p:blipFill>
        <p:spPr>
          <a:xfrm>
            <a:off x="3190127" y="1047445"/>
            <a:ext cx="1264456" cy="793769"/>
          </a:xfrm>
          <a:prstGeom prst="rect">
            <a:avLst/>
          </a:prstGeom>
          <a:noFill/>
          <a:ln>
            <a:noFill/>
          </a:ln>
        </p:spPr>
      </p:pic>
      <p:sp>
        <p:nvSpPr>
          <p:cNvPr id="369" name="Google Shape;369;p34"/>
          <p:cNvSpPr txBox="1"/>
          <p:nvPr/>
        </p:nvSpPr>
        <p:spPr>
          <a:xfrm>
            <a:off x="2336780" y="1137523"/>
            <a:ext cx="20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70" name="Google Shape;370;p34"/>
          <p:cNvPicPr preferRelativeResize="0"/>
          <p:nvPr/>
        </p:nvPicPr>
        <p:blipFill>
          <a:blip r:embed="rId5">
            <a:alphaModFix/>
          </a:blip>
          <a:stretch>
            <a:fillRect/>
          </a:stretch>
        </p:blipFill>
        <p:spPr>
          <a:xfrm>
            <a:off x="7462987" y="1019105"/>
            <a:ext cx="1371702" cy="667321"/>
          </a:xfrm>
          <a:prstGeom prst="rect">
            <a:avLst/>
          </a:prstGeom>
          <a:noFill/>
          <a:ln>
            <a:noFill/>
          </a:ln>
        </p:spPr>
      </p:pic>
      <p:sp>
        <p:nvSpPr>
          <p:cNvPr id="371" name="Google Shape;371;p34"/>
          <p:cNvSpPr txBox="1"/>
          <p:nvPr/>
        </p:nvSpPr>
        <p:spPr>
          <a:xfrm>
            <a:off x="2771985" y="1955406"/>
            <a:ext cx="1857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Linguagem semelhante ao SQL</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Suporta grande volume de dados</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Char char="●"/>
            </a:pPr>
            <a:r>
              <a:rPr lang="en">
                <a:latin typeface="Barlow"/>
                <a:ea typeface="Barlow"/>
                <a:cs typeface="Barlow"/>
                <a:sym typeface="Barlow"/>
              </a:rPr>
              <a:t>Rápida leitura de dados</a:t>
            </a:r>
            <a:r>
              <a:rPr lang="en"/>
              <a:t> </a:t>
            </a:r>
            <a:endParaRPr/>
          </a:p>
        </p:txBody>
      </p:sp>
      <p:sp>
        <p:nvSpPr>
          <p:cNvPr id="372" name="Google Shape;372;p34"/>
          <p:cNvSpPr txBox="1"/>
          <p:nvPr/>
        </p:nvSpPr>
        <p:spPr>
          <a:xfrm>
            <a:off x="621537" y="2001781"/>
            <a:ext cx="2064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Suporta bases de dados grandes, complexas com  tamanhos ilimitados de linhas, bancos de dados e tabelas</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Garante escalabilidade e confiança</a:t>
            </a:r>
            <a:endParaRPr>
              <a:latin typeface="Barlow"/>
              <a:ea typeface="Barlow"/>
              <a:cs typeface="Barlow"/>
              <a:sym typeface="Barlow"/>
            </a:endParaRPr>
          </a:p>
          <a:p>
            <a:pPr indent="0" lvl="0" marL="0" rtl="0" algn="l">
              <a:spcBef>
                <a:spcPts val="0"/>
              </a:spcBef>
              <a:spcAft>
                <a:spcPts val="0"/>
              </a:spcAft>
              <a:buNone/>
            </a:pPr>
            <a:r>
              <a:t/>
            </a:r>
            <a:endParaRPr/>
          </a:p>
        </p:txBody>
      </p:sp>
      <p:sp>
        <p:nvSpPr>
          <p:cNvPr id="373" name="Google Shape;373;p34"/>
          <p:cNvSpPr/>
          <p:nvPr/>
        </p:nvSpPr>
        <p:spPr>
          <a:xfrm>
            <a:off x="4819088" y="809050"/>
            <a:ext cx="2064600" cy="4082400"/>
          </a:xfrm>
          <a:prstGeom prst="rect">
            <a:avLst/>
          </a:prstGeom>
          <a:solidFill>
            <a:srgbClr val="999FA9">
              <a:alpha val="0"/>
            </a:srgbClr>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34"/>
          <p:cNvPicPr preferRelativeResize="0"/>
          <p:nvPr/>
        </p:nvPicPr>
        <p:blipFill>
          <a:blip r:embed="rId6">
            <a:alphaModFix/>
          </a:blip>
          <a:stretch>
            <a:fillRect/>
          </a:stretch>
        </p:blipFill>
        <p:spPr>
          <a:xfrm>
            <a:off x="4803510" y="972802"/>
            <a:ext cx="2014281" cy="943066"/>
          </a:xfrm>
          <a:prstGeom prst="rect">
            <a:avLst/>
          </a:prstGeom>
          <a:noFill/>
          <a:ln>
            <a:noFill/>
          </a:ln>
        </p:spPr>
      </p:pic>
      <p:sp>
        <p:nvSpPr>
          <p:cNvPr id="375" name="Google Shape;375;p34"/>
          <p:cNvSpPr txBox="1"/>
          <p:nvPr/>
        </p:nvSpPr>
        <p:spPr>
          <a:xfrm>
            <a:off x="4803500" y="2001781"/>
            <a:ext cx="1665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Linguagem  aprendida ao longo da formação.</a:t>
            </a:r>
            <a:endParaRPr>
              <a:solidFill>
                <a:schemeClr val="dk1"/>
              </a:solidFill>
              <a:latin typeface="Barlow"/>
              <a:ea typeface="Barlow"/>
              <a:cs typeface="Barlow"/>
              <a:sym typeface="Barlow"/>
            </a:endParaRPr>
          </a:p>
          <a:p>
            <a:pPr indent="0" lvl="0" marL="457200" rtl="0" algn="l">
              <a:spcBef>
                <a:spcPts val="0"/>
              </a:spcBef>
              <a:spcAft>
                <a:spcPts val="0"/>
              </a:spcAft>
              <a:buNone/>
            </a:pPr>
            <a:r>
              <a:t/>
            </a:r>
            <a:endParaRPr>
              <a:solidFill>
                <a:schemeClr val="dk1"/>
              </a:solidFill>
              <a:latin typeface="Barlow"/>
              <a:ea typeface="Barlow"/>
              <a:cs typeface="Barlow"/>
              <a:sym typeface="Barlow"/>
            </a:endParaRPr>
          </a:p>
          <a:p>
            <a:pPr indent="-317500" lvl="0" marL="457200" rtl="0" algn="l">
              <a:spcBef>
                <a:spcPts val="0"/>
              </a:spcBef>
              <a:spcAft>
                <a:spcPts val="0"/>
              </a:spcAft>
              <a:buSzPts val="1400"/>
              <a:buFont typeface="Barlow"/>
              <a:buChar char="●"/>
            </a:pPr>
            <a:r>
              <a:rPr lang="en">
                <a:solidFill>
                  <a:schemeClr val="dk1"/>
                </a:solidFill>
                <a:latin typeface="Barlow"/>
                <a:ea typeface="Barlow"/>
                <a:cs typeface="Barlow"/>
                <a:sym typeface="Barlow"/>
              </a:rPr>
              <a:t>Facilidade de conexão com as demais ferramentas</a:t>
            </a:r>
            <a:r>
              <a:rPr lang="en">
                <a:latin typeface="Barlow"/>
                <a:ea typeface="Barlow"/>
                <a:cs typeface="Barlow"/>
                <a:sym typeface="Barlow"/>
              </a:rPr>
              <a:t>  </a:t>
            </a:r>
            <a:endParaRPr/>
          </a:p>
        </p:txBody>
      </p:sp>
      <p:sp>
        <p:nvSpPr>
          <p:cNvPr id="376" name="Google Shape;376;p34"/>
          <p:cNvSpPr txBox="1"/>
          <p:nvPr/>
        </p:nvSpPr>
        <p:spPr>
          <a:xfrm>
            <a:off x="402875" y="174575"/>
            <a:ext cx="4400700" cy="554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8761D"/>
              </a:buClr>
              <a:buSzPts val="1400"/>
              <a:buChar char="●"/>
            </a:pPr>
            <a:r>
              <a:rPr lang="en" sz="2400">
                <a:solidFill>
                  <a:srgbClr val="38761D"/>
                </a:solidFill>
                <a:latin typeface="Montserrat"/>
                <a:ea typeface="Montserrat"/>
                <a:cs typeface="Montserrat"/>
                <a:sym typeface="Montserrat"/>
              </a:rPr>
              <a:t>Ferramentas usadas</a:t>
            </a:r>
            <a:r>
              <a:rPr lang="en">
                <a:solidFill>
                  <a:srgbClr val="38761D"/>
                </a:solidFill>
              </a:rPr>
              <a:t>:</a:t>
            </a:r>
            <a:endParaRPr>
              <a:solidFill>
                <a:srgbClr val="38761D"/>
              </a:solidFill>
            </a:endParaRPr>
          </a:p>
        </p:txBody>
      </p:sp>
      <p:sp>
        <p:nvSpPr>
          <p:cNvPr id="377" name="Google Shape;377;p34"/>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35"/>
          <p:cNvSpPr txBox="1"/>
          <p:nvPr>
            <p:ph idx="12" type="sldNum"/>
          </p:nvPr>
        </p:nvSpPr>
        <p:spPr>
          <a:xfrm>
            <a:off x="6977412" y="2150994"/>
            <a:ext cx="1857300" cy="1973400"/>
          </a:xfrm>
          <a:prstGeom prst="rect">
            <a:avLst/>
          </a:prstGeom>
        </p:spPr>
        <p:txBody>
          <a:bodyPr anchorCtr="0" anchor="ctr" bIns="91425" lIns="91425" spcFirstLastPara="1" rIns="91425" wrap="square" tIns="91425">
            <a:normAutofit fontScale="25000" lnSpcReduction="20000"/>
          </a:bodyPr>
          <a:lstStyle/>
          <a:p>
            <a:pPr indent="-317500" lvl="0" marL="457200" rtl="0" algn="l">
              <a:spcBef>
                <a:spcPts val="0"/>
              </a:spcBef>
              <a:spcAft>
                <a:spcPts val="0"/>
              </a:spcAft>
              <a:buSzPct val="100000"/>
              <a:buFont typeface="Barlow"/>
              <a:buChar char="●"/>
            </a:pPr>
            <a:r>
              <a:rPr lang="en" sz="5600">
                <a:latin typeface="Barlow"/>
                <a:ea typeface="Barlow"/>
                <a:cs typeface="Barlow"/>
                <a:sym typeface="Barlow"/>
              </a:rPr>
              <a:t>Utilizamos para a criação dos Parquet</a:t>
            </a:r>
            <a:endParaRPr sz="5600">
              <a:latin typeface="Barlow"/>
              <a:ea typeface="Barlow"/>
              <a:cs typeface="Barlow"/>
              <a:sym typeface="Barlow"/>
            </a:endParaRPr>
          </a:p>
          <a:p>
            <a:pPr indent="0" lvl="0" marL="457200" rtl="0" algn="l">
              <a:spcBef>
                <a:spcPts val="0"/>
              </a:spcBef>
              <a:spcAft>
                <a:spcPts val="0"/>
              </a:spcAft>
              <a:buNone/>
            </a:pPr>
            <a:r>
              <a:t/>
            </a:r>
            <a:endParaRPr sz="5600">
              <a:latin typeface="Barlow"/>
              <a:ea typeface="Barlow"/>
              <a:cs typeface="Barlow"/>
              <a:sym typeface="Barlow"/>
            </a:endParaRPr>
          </a:p>
          <a:p>
            <a:pPr indent="-317500" lvl="0" marL="457200" rtl="0" algn="l">
              <a:spcBef>
                <a:spcPts val="0"/>
              </a:spcBef>
              <a:spcAft>
                <a:spcPts val="0"/>
              </a:spcAft>
              <a:buSzPct val="100000"/>
              <a:buFont typeface="Barlow"/>
              <a:buChar char="●"/>
            </a:pPr>
            <a:r>
              <a:rPr lang="en" sz="5600">
                <a:latin typeface="Barlow"/>
                <a:ea typeface="Barlow"/>
                <a:cs typeface="Barlow"/>
                <a:sym typeface="Barlow"/>
              </a:rPr>
              <a:t>Foi usado para conexão do Cassandra e Postgres</a:t>
            </a:r>
            <a:endParaRPr sz="5600">
              <a:latin typeface="Barlow"/>
              <a:ea typeface="Barlow"/>
              <a:cs typeface="Barlow"/>
              <a:sym typeface="Barlow"/>
            </a:endParaRPr>
          </a:p>
          <a:p>
            <a:pPr indent="0" lvl="0" marL="0" rtl="0" algn="l">
              <a:spcBef>
                <a:spcPts val="0"/>
              </a:spcBef>
              <a:spcAft>
                <a:spcPts val="0"/>
              </a:spcAft>
              <a:buNone/>
            </a:pPr>
            <a:r>
              <a:t/>
            </a:r>
            <a:endParaRPr sz="5600">
              <a:latin typeface="Barlow"/>
              <a:ea typeface="Barlow"/>
              <a:cs typeface="Barlow"/>
              <a:sym typeface="Barlow"/>
            </a:endParaRPr>
          </a:p>
          <a:p>
            <a:pPr indent="-317500" lvl="0" marL="457200" rtl="0" algn="l">
              <a:spcBef>
                <a:spcPts val="0"/>
              </a:spcBef>
              <a:spcAft>
                <a:spcPts val="0"/>
              </a:spcAft>
              <a:buSzPct val="100000"/>
              <a:buFont typeface="Barlow"/>
              <a:buChar char="●"/>
            </a:pPr>
            <a:r>
              <a:rPr lang="en" sz="5600">
                <a:latin typeface="Barlow"/>
                <a:ea typeface="Barlow"/>
                <a:cs typeface="Barlow"/>
                <a:sym typeface="Barlow"/>
              </a:rPr>
              <a:t>Leitura no Cassandra e análise exploratória</a:t>
            </a:r>
            <a:endParaRPr sz="5600">
              <a:latin typeface="Barlow"/>
              <a:ea typeface="Barlow"/>
              <a:cs typeface="Barlow"/>
              <a:sym typeface="Barlow"/>
            </a:endParaRPr>
          </a:p>
          <a:p>
            <a:pPr indent="0" lvl="0" marL="0" rtl="0" algn="l">
              <a:spcBef>
                <a:spcPts val="0"/>
              </a:spcBef>
              <a:spcAft>
                <a:spcPts val="0"/>
              </a:spcAft>
              <a:buNone/>
            </a:pPr>
            <a:r>
              <a:t/>
            </a:r>
            <a:endParaRPr sz="4000">
              <a:latin typeface="Barlow"/>
              <a:ea typeface="Barlow"/>
              <a:cs typeface="Barlow"/>
              <a:sym typeface="Barlow"/>
            </a:endParaRPr>
          </a:p>
          <a:p>
            <a:pPr indent="0" lvl="0" marL="0" rtl="0" algn="r">
              <a:spcBef>
                <a:spcPts val="0"/>
              </a:spcBef>
              <a:spcAft>
                <a:spcPts val="0"/>
              </a:spcAft>
              <a:buNone/>
            </a:pPr>
            <a:r>
              <a:t/>
            </a:r>
            <a:endParaRPr/>
          </a:p>
        </p:txBody>
      </p:sp>
      <p:pic>
        <p:nvPicPr>
          <p:cNvPr id="383" name="Google Shape;383;p35"/>
          <p:cNvPicPr preferRelativeResize="0"/>
          <p:nvPr/>
        </p:nvPicPr>
        <p:blipFill>
          <a:blip r:embed="rId3">
            <a:alphaModFix/>
          </a:blip>
          <a:stretch>
            <a:fillRect/>
          </a:stretch>
        </p:blipFill>
        <p:spPr>
          <a:xfrm>
            <a:off x="1195237" y="1001067"/>
            <a:ext cx="917168" cy="886528"/>
          </a:xfrm>
          <a:prstGeom prst="rect">
            <a:avLst/>
          </a:prstGeom>
          <a:noFill/>
          <a:ln>
            <a:noFill/>
          </a:ln>
        </p:spPr>
      </p:pic>
      <p:pic>
        <p:nvPicPr>
          <p:cNvPr id="384" name="Google Shape;384;p35"/>
          <p:cNvPicPr preferRelativeResize="0"/>
          <p:nvPr/>
        </p:nvPicPr>
        <p:blipFill>
          <a:blip r:embed="rId4">
            <a:alphaModFix/>
          </a:blip>
          <a:stretch>
            <a:fillRect/>
          </a:stretch>
        </p:blipFill>
        <p:spPr>
          <a:xfrm>
            <a:off x="3190127" y="1047445"/>
            <a:ext cx="1264456" cy="793769"/>
          </a:xfrm>
          <a:prstGeom prst="rect">
            <a:avLst/>
          </a:prstGeom>
          <a:noFill/>
          <a:ln>
            <a:noFill/>
          </a:ln>
        </p:spPr>
      </p:pic>
      <p:sp>
        <p:nvSpPr>
          <p:cNvPr id="385" name="Google Shape;385;p35"/>
          <p:cNvSpPr txBox="1"/>
          <p:nvPr/>
        </p:nvSpPr>
        <p:spPr>
          <a:xfrm>
            <a:off x="2336780" y="1137523"/>
            <a:ext cx="20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86" name="Google Shape;386;p35"/>
          <p:cNvPicPr preferRelativeResize="0"/>
          <p:nvPr/>
        </p:nvPicPr>
        <p:blipFill>
          <a:blip r:embed="rId5">
            <a:alphaModFix/>
          </a:blip>
          <a:stretch>
            <a:fillRect/>
          </a:stretch>
        </p:blipFill>
        <p:spPr>
          <a:xfrm>
            <a:off x="7462987" y="1019105"/>
            <a:ext cx="1371702" cy="667321"/>
          </a:xfrm>
          <a:prstGeom prst="rect">
            <a:avLst/>
          </a:prstGeom>
          <a:noFill/>
          <a:ln>
            <a:noFill/>
          </a:ln>
        </p:spPr>
      </p:pic>
      <p:sp>
        <p:nvSpPr>
          <p:cNvPr id="387" name="Google Shape;387;p35"/>
          <p:cNvSpPr txBox="1"/>
          <p:nvPr/>
        </p:nvSpPr>
        <p:spPr>
          <a:xfrm>
            <a:off x="2771985" y="1955406"/>
            <a:ext cx="1857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Linguagem semelhante ao SQL</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Suporta grande volume de dados</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Char char="●"/>
            </a:pPr>
            <a:r>
              <a:rPr lang="en">
                <a:latin typeface="Barlow"/>
                <a:ea typeface="Barlow"/>
                <a:cs typeface="Barlow"/>
                <a:sym typeface="Barlow"/>
              </a:rPr>
              <a:t>Rápida leitura de dados</a:t>
            </a:r>
            <a:r>
              <a:rPr lang="en"/>
              <a:t> </a:t>
            </a:r>
            <a:endParaRPr/>
          </a:p>
        </p:txBody>
      </p:sp>
      <p:sp>
        <p:nvSpPr>
          <p:cNvPr id="388" name="Google Shape;388;p35"/>
          <p:cNvSpPr txBox="1"/>
          <p:nvPr/>
        </p:nvSpPr>
        <p:spPr>
          <a:xfrm>
            <a:off x="621537" y="2001781"/>
            <a:ext cx="2064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Suporta bases de dados grandes, complexas com  tamanhos ilimitados de linhas, bancos de dados e tabelas</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Garante escalabilidade e confiança</a:t>
            </a:r>
            <a:endParaRPr>
              <a:latin typeface="Barlow"/>
              <a:ea typeface="Barlow"/>
              <a:cs typeface="Barlow"/>
              <a:sym typeface="Barlow"/>
            </a:endParaRPr>
          </a:p>
          <a:p>
            <a:pPr indent="0" lvl="0" marL="0" rtl="0" algn="l">
              <a:spcBef>
                <a:spcPts val="0"/>
              </a:spcBef>
              <a:spcAft>
                <a:spcPts val="0"/>
              </a:spcAft>
              <a:buNone/>
            </a:pPr>
            <a:r>
              <a:t/>
            </a:r>
            <a:endParaRPr/>
          </a:p>
        </p:txBody>
      </p:sp>
      <p:sp>
        <p:nvSpPr>
          <p:cNvPr id="389" name="Google Shape;389;p35"/>
          <p:cNvSpPr/>
          <p:nvPr/>
        </p:nvSpPr>
        <p:spPr>
          <a:xfrm>
            <a:off x="6873738" y="873825"/>
            <a:ext cx="2064600" cy="4082400"/>
          </a:xfrm>
          <a:prstGeom prst="rect">
            <a:avLst/>
          </a:prstGeom>
          <a:solidFill>
            <a:srgbClr val="999FA9">
              <a:alpha val="0"/>
            </a:srgbClr>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35"/>
          <p:cNvPicPr preferRelativeResize="0"/>
          <p:nvPr/>
        </p:nvPicPr>
        <p:blipFill>
          <a:blip r:embed="rId6">
            <a:alphaModFix/>
          </a:blip>
          <a:stretch>
            <a:fillRect/>
          </a:stretch>
        </p:blipFill>
        <p:spPr>
          <a:xfrm>
            <a:off x="4803510" y="972802"/>
            <a:ext cx="2014281" cy="943066"/>
          </a:xfrm>
          <a:prstGeom prst="rect">
            <a:avLst/>
          </a:prstGeom>
          <a:noFill/>
          <a:ln>
            <a:noFill/>
          </a:ln>
        </p:spPr>
      </p:pic>
      <p:sp>
        <p:nvSpPr>
          <p:cNvPr id="391" name="Google Shape;391;p35"/>
          <p:cNvSpPr txBox="1"/>
          <p:nvPr/>
        </p:nvSpPr>
        <p:spPr>
          <a:xfrm>
            <a:off x="4803500" y="2001781"/>
            <a:ext cx="1665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Linguagem  aprendida ao longo da formação.</a:t>
            </a:r>
            <a:endParaRPr>
              <a:solidFill>
                <a:schemeClr val="dk1"/>
              </a:solidFill>
              <a:latin typeface="Barlow"/>
              <a:ea typeface="Barlow"/>
              <a:cs typeface="Barlow"/>
              <a:sym typeface="Barlow"/>
            </a:endParaRPr>
          </a:p>
          <a:p>
            <a:pPr indent="0" lvl="0" marL="457200" rtl="0" algn="l">
              <a:spcBef>
                <a:spcPts val="0"/>
              </a:spcBef>
              <a:spcAft>
                <a:spcPts val="0"/>
              </a:spcAft>
              <a:buNone/>
            </a:pPr>
            <a:r>
              <a:t/>
            </a:r>
            <a:endParaRPr>
              <a:solidFill>
                <a:schemeClr val="dk1"/>
              </a:solidFill>
              <a:latin typeface="Barlow"/>
              <a:ea typeface="Barlow"/>
              <a:cs typeface="Barlow"/>
              <a:sym typeface="Barlow"/>
            </a:endParaRPr>
          </a:p>
          <a:p>
            <a:pPr indent="-317500" lvl="0" marL="457200" rtl="0" algn="l">
              <a:spcBef>
                <a:spcPts val="0"/>
              </a:spcBef>
              <a:spcAft>
                <a:spcPts val="0"/>
              </a:spcAft>
              <a:buSzPts val="1400"/>
              <a:buFont typeface="Barlow"/>
              <a:buChar char="●"/>
            </a:pPr>
            <a:r>
              <a:rPr lang="en">
                <a:solidFill>
                  <a:schemeClr val="dk1"/>
                </a:solidFill>
                <a:latin typeface="Barlow"/>
                <a:ea typeface="Barlow"/>
                <a:cs typeface="Barlow"/>
                <a:sym typeface="Barlow"/>
              </a:rPr>
              <a:t>Facilidade de conexão com as demais ferramentas</a:t>
            </a:r>
            <a:r>
              <a:rPr lang="en">
                <a:latin typeface="Barlow"/>
                <a:ea typeface="Barlow"/>
                <a:cs typeface="Barlow"/>
                <a:sym typeface="Barlow"/>
              </a:rPr>
              <a:t>  </a:t>
            </a:r>
            <a:endParaRPr/>
          </a:p>
        </p:txBody>
      </p:sp>
      <p:sp>
        <p:nvSpPr>
          <p:cNvPr id="392" name="Google Shape;392;p35"/>
          <p:cNvSpPr txBox="1"/>
          <p:nvPr/>
        </p:nvSpPr>
        <p:spPr>
          <a:xfrm>
            <a:off x="402875" y="174575"/>
            <a:ext cx="4400700" cy="554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8761D"/>
              </a:buClr>
              <a:buSzPts val="1400"/>
              <a:buChar char="●"/>
            </a:pPr>
            <a:r>
              <a:rPr lang="en" sz="2400">
                <a:solidFill>
                  <a:srgbClr val="38761D"/>
                </a:solidFill>
                <a:latin typeface="Montserrat"/>
                <a:ea typeface="Montserrat"/>
                <a:cs typeface="Montserrat"/>
                <a:sym typeface="Montserrat"/>
              </a:rPr>
              <a:t>Ferramentas usadas</a:t>
            </a:r>
            <a:r>
              <a:rPr lang="en">
                <a:solidFill>
                  <a:srgbClr val="38761D"/>
                </a:solidFill>
              </a:rPr>
              <a:t>:</a:t>
            </a:r>
            <a:endParaRPr>
              <a:solidFill>
                <a:srgbClr val="38761D"/>
              </a:solidFill>
            </a:endParaRPr>
          </a:p>
        </p:txBody>
      </p:sp>
      <p:sp>
        <p:nvSpPr>
          <p:cNvPr id="393" name="Google Shape;393;p35"/>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36"/>
          <p:cNvSpPr txBox="1"/>
          <p:nvPr/>
        </p:nvSpPr>
        <p:spPr>
          <a:xfrm>
            <a:off x="115000" y="155475"/>
            <a:ext cx="37185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Font typeface="Montserrat"/>
              <a:buChar char="●"/>
            </a:pPr>
            <a:r>
              <a:rPr lang="en" sz="2200">
                <a:solidFill>
                  <a:schemeClr val="dk1"/>
                </a:solidFill>
                <a:latin typeface="Montserrat"/>
                <a:ea typeface="Montserrat"/>
                <a:cs typeface="Montserrat"/>
                <a:sym typeface="Montserrat"/>
              </a:rPr>
              <a:t>Cloud Computing</a:t>
            </a:r>
            <a:endParaRPr sz="2200">
              <a:solidFill>
                <a:schemeClr val="dk1"/>
              </a:solidFill>
              <a:latin typeface="Montserrat"/>
              <a:ea typeface="Montserrat"/>
              <a:cs typeface="Montserrat"/>
              <a:sym typeface="Montserrat"/>
            </a:endParaRPr>
          </a:p>
        </p:txBody>
      </p:sp>
      <p:pic>
        <p:nvPicPr>
          <p:cNvPr id="400" name="Google Shape;400;p36"/>
          <p:cNvPicPr preferRelativeResize="0"/>
          <p:nvPr/>
        </p:nvPicPr>
        <p:blipFill>
          <a:blip r:embed="rId3">
            <a:alphaModFix/>
          </a:blip>
          <a:stretch>
            <a:fillRect/>
          </a:stretch>
        </p:blipFill>
        <p:spPr>
          <a:xfrm>
            <a:off x="699625" y="1932325"/>
            <a:ext cx="2047027" cy="1151450"/>
          </a:xfrm>
          <a:prstGeom prst="rect">
            <a:avLst/>
          </a:prstGeom>
          <a:noFill/>
          <a:ln>
            <a:noFill/>
          </a:ln>
        </p:spPr>
      </p:pic>
      <p:sp>
        <p:nvSpPr>
          <p:cNvPr id="401" name="Google Shape;401;p36"/>
          <p:cNvSpPr txBox="1"/>
          <p:nvPr/>
        </p:nvSpPr>
        <p:spPr>
          <a:xfrm>
            <a:off x="3833500" y="1790875"/>
            <a:ext cx="50415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Barlow"/>
              <a:buChar char="➢"/>
            </a:pPr>
            <a:r>
              <a:rPr b="1" lang="en" sz="1500">
                <a:solidFill>
                  <a:schemeClr val="dk1"/>
                </a:solidFill>
                <a:latin typeface="Barlow"/>
                <a:ea typeface="Barlow"/>
                <a:cs typeface="Barlow"/>
                <a:sym typeface="Barlow"/>
              </a:rPr>
              <a:t>Alta disponibilidade</a:t>
            </a:r>
            <a:endParaRPr b="1" sz="1500">
              <a:solidFill>
                <a:schemeClr val="dk1"/>
              </a:solidFill>
              <a:latin typeface="Barlow"/>
              <a:ea typeface="Barlow"/>
              <a:cs typeface="Barlow"/>
              <a:sym typeface="Barlow"/>
            </a:endParaRPr>
          </a:p>
          <a:p>
            <a:pPr indent="0" lvl="0" marL="457200" rtl="0" algn="l">
              <a:spcBef>
                <a:spcPts val="0"/>
              </a:spcBef>
              <a:spcAft>
                <a:spcPts val="0"/>
              </a:spcAft>
              <a:buNone/>
            </a:pPr>
            <a:r>
              <a:t/>
            </a:r>
            <a:endParaRPr b="1"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b="1" lang="en" sz="1500">
                <a:solidFill>
                  <a:schemeClr val="dk1"/>
                </a:solidFill>
                <a:latin typeface="Barlow"/>
                <a:ea typeface="Barlow"/>
                <a:cs typeface="Barlow"/>
                <a:sym typeface="Barlow"/>
              </a:rPr>
              <a:t>Alto poder computacional</a:t>
            </a:r>
            <a:endParaRPr b="1" sz="1500">
              <a:solidFill>
                <a:schemeClr val="dk1"/>
              </a:solidFill>
              <a:latin typeface="Barlow"/>
              <a:ea typeface="Barlow"/>
              <a:cs typeface="Barlow"/>
              <a:sym typeface="Barlow"/>
            </a:endParaRPr>
          </a:p>
          <a:p>
            <a:pPr indent="0" lvl="0" marL="457200" rtl="0" algn="l">
              <a:spcBef>
                <a:spcPts val="0"/>
              </a:spcBef>
              <a:spcAft>
                <a:spcPts val="0"/>
              </a:spcAft>
              <a:buNone/>
            </a:pPr>
            <a:r>
              <a:t/>
            </a:r>
            <a:endParaRPr b="1"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b="1" lang="en" sz="1500">
                <a:solidFill>
                  <a:schemeClr val="dk1"/>
                </a:solidFill>
                <a:latin typeface="Barlow"/>
                <a:ea typeface="Barlow"/>
                <a:cs typeface="Barlow"/>
                <a:sym typeface="Barlow"/>
              </a:rPr>
              <a:t>Colaboração entre colegas simplificada e eficiente</a:t>
            </a:r>
            <a:endParaRPr b="1" sz="1500">
              <a:solidFill>
                <a:schemeClr val="dk1"/>
              </a:solidFill>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37"/>
          <p:cNvSpPr txBox="1"/>
          <p:nvPr/>
        </p:nvSpPr>
        <p:spPr>
          <a:xfrm>
            <a:off x="271525" y="209650"/>
            <a:ext cx="3355200" cy="708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Cloud Computing</a:t>
            </a:r>
            <a:endParaRPr sz="2000">
              <a:latin typeface="Montserrat"/>
              <a:ea typeface="Montserrat"/>
              <a:cs typeface="Montserrat"/>
              <a:sym typeface="Montserrat"/>
            </a:endParaRPr>
          </a:p>
          <a:p>
            <a:pPr indent="0" lvl="0" marL="457200" rtl="0" algn="l">
              <a:spcBef>
                <a:spcPts val="0"/>
              </a:spcBef>
              <a:spcAft>
                <a:spcPts val="0"/>
              </a:spcAft>
              <a:buNone/>
            </a:pPr>
            <a:r>
              <a:rPr lang="en">
                <a:latin typeface="Montserrat"/>
                <a:ea typeface="Montserrat"/>
                <a:cs typeface="Montserrat"/>
                <a:sym typeface="Montserrat"/>
              </a:rPr>
              <a:t>Ferramentas</a:t>
            </a:r>
            <a:endParaRPr>
              <a:latin typeface="Montserrat"/>
              <a:ea typeface="Montserrat"/>
              <a:cs typeface="Montserrat"/>
              <a:sym typeface="Montserrat"/>
            </a:endParaRPr>
          </a:p>
        </p:txBody>
      </p:sp>
      <p:sp>
        <p:nvSpPr>
          <p:cNvPr id="408" name="Google Shape;408;p37"/>
          <p:cNvSpPr txBox="1"/>
          <p:nvPr/>
        </p:nvSpPr>
        <p:spPr>
          <a:xfrm>
            <a:off x="525625" y="1353100"/>
            <a:ext cx="2527200" cy="30630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0"/>
              </a:spcBef>
              <a:spcAft>
                <a:spcPts val="0"/>
              </a:spcAft>
              <a:buSzPts val="1700"/>
              <a:buFont typeface="Montserrat"/>
              <a:buChar char="●"/>
            </a:pPr>
            <a:r>
              <a:rPr lang="en" sz="1700">
                <a:latin typeface="Montserrat"/>
                <a:ea typeface="Montserrat"/>
                <a:cs typeface="Montserrat"/>
                <a:sym typeface="Montserrat"/>
              </a:rPr>
              <a:t>Compute Engine</a:t>
            </a:r>
            <a:endParaRPr sz="1700">
              <a:latin typeface="Montserrat"/>
              <a:ea typeface="Montserrat"/>
              <a:cs typeface="Montserrat"/>
              <a:sym typeface="Montserrat"/>
            </a:endParaRPr>
          </a:p>
          <a:p>
            <a:pPr indent="-336550" lvl="0" marL="457200" rtl="0" algn="l">
              <a:lnSpc>
                <a:spcPct val="200000"/>
              </a:lnSpc>
              <a:spcBef>
                <a:spcPts val="0"/>
              </a:spcBef>
              <a:spcAft>
                <a:spcPts val="0"/>
              </a:spcAft>
              <a:buSzPts val="1700"/>
              <a:buFont typeface="Montserrat"/>
              <a:buChar char="●"/>
            </a:pPr>
            <a:r>
              <a:rPr lang="en" sz="1700">
                <a:latin typeface="Montserrat"/>
                <a:ea typeface="Montserrat"/>
                <a:cs typeface="Montserrat"/>
                <a:sym typeface="Montserrat"/>
              </a:rPr>
              <a:t>Dataproc</a:t>
            </a:r>
            <a:endParaRPr sz="1700">
              <a:latin typeface="Montserrat"/>
              <a:ea typeface="Montserrat"/>
              <a:cs typeface="Montserrat"/>
              <a:sym typeface="Montserrat"/>
            </a:endParaRPr>
          </a:p>
          <a:p>
            <a:pPr indent="-336550" lvl="0" marL="457200" rtl="0" algn="l">
              <a:lnSpc>
                <a:spcPct val="200000"/>
              </a:lnSpc>
              <a:spcBef>
                <a:spcPts val="0"/>
              </a:spcBef>
              <a:spcAft>
                <a:spcPts val="0"/>
              </a:spcAft>
              <a:buSzPts val="1700"/>
              <a:buFont typeface="Montserrat"/>
              <a:buChar char="●"/>
            </a:pPr>
            <a:r>
              <a:rPr lang="en" sz="1700">
                <a:latin typeface="Montserrat"/>
                <a:ea typeface="Montserrat"/>
                <a:cs typeface="Montserrat"/>
                <a:sym typeface="Montserrat"/>
              </a:rPr>
              <a:t>Cloud Storage</a:t>
            </a:r>
            <a:endParaRPr sz="1700">
              <a:latin typeface="Montserrat"/>
              <a:ea typeface="Montserrat"/>
              <a:cs typeface="Montserrat"/>
              <a:sym typeface="Montserrat"/>
            </a:endParaRPr>
          </a:p>
          <a:p>
            <a:pPr indent="-336550" lvl="0" marL="457200" rtl="0" algn="l">
              <a:lnSpc>
                <a:spcPct val="200000"/>
              </a:lnSpc>
              <a:spcBef>
                <a:spcPts val="0"/>
              </a:spcBef>
              <a:spcAft>
                <a:spcPts val="0"/>
              </a:spcAft>
              <a:buSzPts val="1700"/>
              <a:buFont typeface="Montserrat"/>
              <a:buChar char="●"/>
            </a:pPr>
            <a:r>
              <a:rPr lang="en" sz="1700">
                <a:latin typeface="Montserrat"/>
                <a:ea typeface="Montserrat"/>
                <a:cs typeface="Montserrat"/>
                <a:sym typeface="Montserrat"/>
              </a:rPr>
              <a:t>Postgre</a:t>
            </a:r>
            <a:endParaRPr sz="1700">
              <a:latin typeface="Montserrat"/>
              <a:ea typeface="Montserrat"/>
              <a:cs typeface="Montserrat"/>
              <a:sym typeface="Montserrat"/>
            </a:endParaRPr>
          </a:p>
          <a:p>
            <a:pPr indent="-336550" lvl="0" marL="457200" rtl="0" algn="l">
              <a:lnSpc>
                <a:spcPct val="200000"/>
              </a:lnSpc>
              <a:spcBef>
                <a:spcPts val="0"/>
              </a:spcBef>
              <a:spcAft>
                <a:spcPts val="0"/>
              </a:spcAft>
              <a:buSzPts val="1700"/>
              <a:buFont typeface="Montserrat"/>
              <a:buChar char="●"/>
            </a:pPr>
            <a:r>
              <a:rPr lang="en" sz="1700">
                <a:latin typeface="Montserrat"/>
                <a:ea typeface="Montserrat"/>
                <a:cs typeface="Montserrat"/>
                <a:sym typeface="Montserrat"/>
              </a:rPr>
              <a:t>Cassandra</a:t>
            </a:r>
            <a:endParaRPr sz="1700">
              <a:latin typeface="Montserrat"/>
              <a:ea typeface="Montserrat"/>
              <a:cs typeface="Montserrat"/>
              <a:sym typeface="Montserrat"/>
            </a:endParaRPr>
          </a:p>
          <a:p>
            <a:pPr indent="-336550" lvl="0" marL="457200" rtl="0" algn="l">
              <a:lnSpc>
                <a:spcPct val="200000"/>
              </a:lnSpc>
              <a:spcBef>
                <a:spcPts val="0"/>
              </a:spcBef>
              <a:spcAft>
                <a:spcPts val="0"/>
              </a:spcAft>
              <a:buSzPts val="1700"/>
              <a:buFont typeface="Montserrat"/>
              <a:buChar char="●"/>
            </a:pPr>
            <a:r>
              <a:rPr lang="en" sz="1700">
                <a:latin typeface="Montserrat"/>
                <a:ea typeface="Montserrat"/>
                <a:cs typeface="Montserrat"/>
                <a:sym typeface="Montserrat"/>
              </a:rPr>
              <a:t>IDE Jupyter</a:t>
            </a:r>
            <a:endParaRPr sz="1700">
              <a:latin typeface="Montserrat"/>
              <a:ea typeface="Montserrat"/>
              <a:cs typeface="Montserrat"/>
              <a:sym typeface="Montserrat"/>
            </a:endParaRPr>
          </a:p>
        </p:txBody>
      </p:sp>
      <p:pic>
        <p:nvPicPr>
          <p:cNvPr id="409" name="Google Shape;409;p37"/>
          <p:cNvPicPr preferRelativeResize="0"/>
          <p:nvPr/>
        </p:nvPicPr>
        <p:blipFill>
          <a:blip r:embed="rId3">
            <a:alphaModFix/>
          </a:blip>
          <a:stretch>
            <a:fillRect/>
          </a:stretch>
        </p:blipFill>
        <p:spPr>
          <a:xfrm>
            <a:off x="3397812" y="220875"/>
            <a:ext cx="5278350" cy="4701729"/>
          </a:xfrm>
          <a:prstGeom prst="rect">
            <a:avLst/>
          </a:prstGeom>
          <a:noFill/>
          <a:ln>
            <a:noFill/>
          </a:ln>
        </p:spPr>
      </p:pic>
      <p:pic>
        <p:nvPicPr>
          <p:cNvPr id="410" name="Google Shape;410;p37"/>
          <p:cNvPicPr preferRelativeResize="0"/>
          <p:nvPr/>
        </p:nvPicPr>
        <p:blipFill>
          <a:blip r:embed="rId4">
            <a:alphaModFix/>
          </a:blip>
          <a:stretch>
            <a:fillRect/>
          </a:stretch>
        </p:blipFill>
        <p:spPr>
          <a:xfrm>
            <a:off x="7244721" y="11071"/>
            <a:ext cx="1703475" cy="110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idx="12" type="sldNum"/>
          </p:nvPr>
        </p:nvSpPr>
        <p:spPr>
          <a:xfrm>
            <a:off x="8420133" y="48874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07" name="Google Shape;107;p20"/>
          <p:cNvSpPr txBox="1"/>
          <p:nvPr>
            <p:ph idx="12" type="sldNum"/>
          </p:nvPr>
        </p:nvSpPr>
        <p:spPr>
          <a:xfrm>
            <a:off x="8483977" y="497412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latin typeface="Lato"/>
                <a:ea typeface="Lato"/>
                <a:cs typeface="Lato"/>
                <a:sym typeface="Lato"/>
              </a:rPr>
              <a:t>‹#›</a:t>
            </a:fld>
            <a:endParaRPr sz="1000">
              <a:latin typeface="Lato"/>
              <a:ea typeface="Lato"/>
              <a:cs typeface="Lato"/>
              <a:sym typeface="Lato"/>
            </a:endParaRPr>
          </a:p>
        </p:txBody>
      </p:sp>
      <p:sp>
        <p:nvSpPr>
          <p:cNvPr id="108" name="Google Shape;108;p20"/>
          <p:cNvSpPr txBox="1"/>
          <p:nvPr/>
        </p:nvSpPr>
        <p:spPr>
          <a:xfrm>
            <a:off x="363175" y="2574825"/>
            <a:ext cx="8313000" cy="1446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rgbClr val="38761D"/>
                </a:solidFill>
                <a:latin typeface="Quicksand"/>
                <a:ea typeface="Quicksand"/>
                <a:cs typeface="Quicksand"/>
                <a:sym typeface="Quicksand"/>
              </a:rPr>
              <a:t>PROJETO FINAL </a:t>
            </a:r>
            <a:r>
              <a:rPr b="1" lang="en" sz="1300">
                <a:solidFill>
                  <a:srgbClr val="38761D"/>
                </a:solidFill>
                <a:latin typeface="Quicksand"/>
                <a:ea typeface="Quicksand"/>
                <a:cs typeface="Quicksand"/>
                <a:sym typeface="Quicksand"/>
              </a:rPr>
              <a:t>ENGENHARIA DE DADOS + PYTHON + GOOGLE CLOUD</a:t>
            </a:r>
            <a:endParaRPr b="1" sz="1300">
              <a:solidFill>
                <a:srgbClr val="38761D"/>
              </a:solidFill>
              <a:latin typeface="Quicksand"/>
              <a:ea typeface="Quicksand"/>
              <a:cs typeface="Quicksand"/>
              <a:sym typeface="Quicksand"/>
            </a:endParaRPr>
          </a:p>
          <a:p>
            <a:pPr indent="0" lvl="0" marL="0" rtl="0" algn="just">
              <a:spcBef>
                <a:spcPts val="0"/>
              </a:spcBef>
              <a:spcAft>
                <a:spcPts val="0"/>
              </a:spcAft>
              <a:buNone/>
            </a:pPr>
            <a:r>
              <a:rPr lang="en" sz="1300">
                <a:solidFill>
                  <a:srgbClr val="38761D"/>
                </a:solidFill>
                <a:latin typeface="Quicksand"/>
                <a:ea typeface="Quicksand"/>
                <a:cs typeface="Quicksand"/>
                <a:sym typeface="Quicksand"/>
              </a:rPr>
              <a:t>TURMA BC8</a:t>
            </a:r>
            <a:endParaRPr sz="1300">
              <a:solidFill>
                <a:srgbClr val="38761D"/>
              </a:solidFill>
              <a:latin typeface="Quicksand"/>
              <a:ea typeface="Quicksand"/>
              <a:cs typeface="Quicksand"/>
              <a:sym typeface="Quicksand"/>
            </a:endParaRPr>
          </a:p>
          <a:p>
            <a:pPr indent="0" lvl="0" marL="0" rtl="0" algn="just">
              <a:spcBef>
                <a:spcPts val="0"/>
              </a:spcBef>
              <a:spcAft>
                <a:spcPts val="0"/>
              </a:spcAft>
              <a:buNone/>
            </a:pPr>
            <a:r>
              <a:rPr lang="en" sz="1300">
                <a:solidFill>
                  <a:srgbClr val="38761D"/>
                </a:solidFill>
                <a:latin typeface="Quicksand"/>
                <a:ea typeface="Quicksand"/>
                <a:cs typeface="Quicksand"/>
                <a:sym typeface="Quicksand"/>
              </a:rPr>
              <a:t>EQUIPE: </a:t>
            </a:r>
            <a:endParaRPr sz="1300">
              <a:solidFill>
                <a:srgbClr val="38761D"/>
              </a:solidFill>
              <a:latin typeface="Quicksand"/>
              <a:ea typeface="Quicksand"/>
              <a:cs typeface="Quicksand"/>
              <a:sym typeface="Quicksand"/>
            </a:endParaRPr>
          </a:p>
          <a:p>
            <a:pPr indent="0" lvl="0" marL="0" rtl="0" algn="just">
              <a:spcBef>
                <a:spcPts val="0"/>
              </a:spcBef>
              <a:spcAft>
                <a:spcPts val="0"/>
              </a:spcAft>
              <a:buNone/>
            </a:pPr>
            <a:r>
              <a:rPr lang="en" sz="1300">
                <a:solidFill>
                  <a:srgbClr val="38761D"/>
                </a:solidFill>
                <a:latin typeface="Quicksand"/>
                <a:ea typeface="Quicksand"/>
                <a:cs typeface="Quicksand"/>
                <a:sym typeface="Quicksand"/>
              </a:rPr>
              <a:t>Eduardo Teles, Joyce Meireles, Juliana Maciel, Sandro Gonçalves, Wesley Aranha</a:t>
            </a:r>
            <a:endParaRPr sz="1300">
              <a:solidFill>
                <a:srgbClr val="38761D"/>
              </a:solidFill>
              <a:latin typeface="Quicksand"/>
              <a:ea typeface="Quicksand"/>
              <a:cs typeface="Quicksand"/>
              <a:sym typeface="Quicksand"/>
            </a:endParaRPr>
          </a:p>
          <a:p>
            <a:pPr indent="0" lvl="0" marL="0" rtl="0" algn="just">
              <a:spcBef>
                <a:spcPts val="0"/>
              </a:spcBef>
              <a:spcAft>
                <a:spcPts val="0"/>
              </a:spcAft>
              <a:buNone/>
            </a:pPr>
            <a:r>
              <a:rPr lang="en" sz="2600">
                <a:solidFill>
                  <a:srgbClr val="274E13"/>
                </a:solidFill>
                <a:latin typeface="Montserrat"/>
                <a:ea typeface="Montserrat"/>
                <a:cs typeface="Montserrat"/>
                <a:sym typeface="Montserrat"/>
              </a:rPr>
              <a:t>UMA ANÁLISE SOBRE AGRICULTURA</a:t>
            </a:r>
            <a:r>
              <a:rPr b="1" lang="en" sz="2900">
                <a:solidFill>
                  <a:srgbClr val="274E13"/>
                </a:solidFill>
                <a:latin typeface="Quicksand"/>
                <a:ea typeface="Quicksand"/>
                <a:cs typeface="Quicksand"/>
                <a:sym typeface="Quicksand"/>
              </a:rPr>
              <a:t> </a:t>
            </a:r>
            <a:r>
              <a:rPr b="1" lang="en" sz="3000">
                <a:solidFill>
                  <a:schemeClr val="lt1"/>
                </a:solidFill>
                <a:latin typeface="Quicksand"/>
                <a:ea typeface="Quicksand"/>
                <a:cs typeface="Quicksand"/>
                <a:sym typeface="Quicksand"/>
              </a:rPr>
              <a:t>4</a:t>
            </a:r>
            <a:r>
              <a:rPr b="1" lang="en" sz="2700">
                <a:solidFill>
                  <a:schemeClr val="lt1"/>
                </a:solidFill>
                <a:latin typeface="Quicksand"/>
                <a:ea typeface="Quicksand"/>
                <a:cs typeface="Quicksand"/>
                <a:sym typeface="Quicksand"/>
              </a:rPr>
              <a:t>.0</a:t>
            </a:r>
            <a:endParaRPr b="1" sz="2700">
              <a:solidFill>
                <a:schemeClr val="lt1"/>
              </a:solidFill>
              <a:latin typeface="Quicksand"/>
              <a:ea typeface="Quicksand"/>
              <a:cs typeface="Quicksand"/>
              <a:sym typeface="Quicksand"/>
            </a:endParaRPr>
          </a:p>
        </p:txBody>
      </p:sp>
      <p:cxnSp>
        <p:nvCxnSpPr>
          <p:cNvPr id="109" name="Google Shape;109;p20"/>
          <p:cNvCxnSpPr/>
          <p:nvPr/>
        </p:nvCxnSpPr>
        <p:spPr>
          <a:xfrm>
            <a:off x="363175" y="2359575"/>
            <a:ext cx="8434500" cy="40200"/>
          </a:xfrm>
          <a:prstGeom prst="straightConnector1">
            <a:avLst/>
          </a:prstGeom>
          <a:noFill/>
          <a:ln cap="flat" cmpd="sng" w="114300">
            <a:solidFill>
              <a:srgbClr val="93C47D"/>
            </a:solidFill>
            <a:prstDash val="solid"/>
            <a:round/>
            <a:headEnd len="med" w="med" type="none"/>
            <a:tailEnd len="med" w="med" type="none"/>
          </a:ln>
        </p:spPr>
      </p:cxnSp>
      <p:pic>
        <p:nvPicPr>
          <p:cNvPr id="110" name="Google Shape;110;p20"/>
          <p:cNvPicPr preferRelativeResize="0"/>
          <p:nvPr/>
        </p:nvPicPr>
        <p:blipFill>
          <a:blip r:embed="rId3">
            <a:alphaModFix/>
          </a:blip>
          <a:stretch>
            <a:fillRect/>
          </a:stretch>
        </p:blipFill>
        <p:spPr>
          <a:xfrm>
            <a:off x="1981200" y="946275"/>
            <a:ext cx="5187050" cy="1056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38"/>
          <p:cNvSpPr txBox="1"/>
          <p:nvPr>
            <p:ph idx="4294967295" type="ctrTitle"/>
          </p:nvPr>
        </p:nvSpPr>
        <p:spPr>
          <a:xfrm>
            <a:off x="642063" y="1408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Tratamento dos Dados</a:t>
            </a:r>
            <a:endParaRPr>
              <a:solidFill>
                <a:srgbClr val="38761D"/>
              </a:solidFill>
            </a:endParaRPr>
          </a:p>
        </p:txBody>
      </p:sp>
      <p:sp>
        <p:nvSpPr>
          <p:cNvPr id="417" name="Google Shape;417;p38"/>
          <p:cNvSpPr txBox="1"/>
          <p:nvPr/>
        </p:nvSpPr>
        <p:spPr>
          <a:xfrm>
            <a:off x="352650" y="740300"/>
            <a:ext cx="8438700" cy="4849800"/>
          </a:xfrm>
          <a:prstGeom prst="rect">
            <a:avLst/>
          </a:prstGeom>
          <a:noFill/>
          <a:ln>
            <a:noFill/>
          </a:ln>
        </p:spPr>
        <p:txBody>
          <a:bodyPr anchorCtr="0" anchor="t" bIns="91425" lIns="91425" spcFirstLastPara="1" rIns="91425" wrap="square" tIns="91425">
            <a:spAutoFit/>
          </a:bodyPr>
          <a:lstStyle/>
          <a:p>
            <a:pPr indent="-301625" lvl="0" marL="457200" rtl="0" algn="l">
              <a:lnSpc>
                <a:spcPct val="135714"/>
              </a:lnSpc>
              <a:spcBef>
                <a:spcPts val="0"/>
              </a:spcBef>
              <a:spcAft>
                <a:spcPts val="0"/>
              </a:spcAft>
              <a:buSzPts val="1150"/>
              <a:buFont typeface="Barlow"/>
              <a:buChar char="●"/>
            </a:pPr>
            <a:r>
              <a:rPr lang="en" sz="1150">
                <a:highlight>
                  <a:srgbClr val="FFFFFE"/>
                </a:highlight>
                <a:latin typeface="Barlow"/>
                <a:ea typeface="Barlow"/>
                <a:cs typeface="Barlow"/>
                <a:sym typeface="Barlow"/>
              </a:rPr>
              <a:t>Algumas das bibliotecas mais utilizadas no projeto:</a:t>
            </a:r>
            <a:endParaRPr sz="1150">
              <a:highlight>
                <a:srgbClr val="FFFFFE"/>
              </a:highlight>
              <a:latin typeface="Barlow"/>
              <a:ea typeface="Barlow"/>
              <a:cs typeface="Barlow"/>
              <a:sym typeface="Barlow"/>
            </a:endParaRPr>
          </a:p>
          <a:p>
            <a:pPr indent="-295275" lvl="1" marL="914400" rtl="0" algn="l">
              <a:lnSpc>
                <a:spcPct val="135714"/>
              </a:lnSpc>
              <a:spcBef>
                <a:spcPts val="0"/>
              </a:spcBef>
              <a:spcAft>
                <a:spcPts val="0"/>
              </a:spcAft>
              <a:buSzPts val="1050"/>
              <a:buChar char="○"/>
            </a:pP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csv</a:t>
            </a:r>
            <a:endParaRPr b="1" sz="1050">
              <a:solidFill>
                <a:srgbClr val="AF00DB"/>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SzPts val="1050"/>
              <a:buFont typeface="Courier New"/>
              <a:buChar char="○"/>
            </a:pP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pandas </a:t>
            </a:r>
            <a:r>
              <a:rPr b="1" lang="en" sz="1050">
                <a:solidFill>
                  <a:srgbClr val="AF00DB"/>
                </a:solidFill>
                <a:highlight>
                  <a:srgbClr val="FFFFFE"/>
                </a:highlight>
                <a:latin typeface="Courier New"/>
                <a:ea typeface="Courier New"/>
                <a:cs typeface="Courier New"/>
                <a:sym typeface="Courier New"/>
              </a:rPr>
              <a:t>as</a:t>
            </a:r>
            <a:r>
              <a:rPr b="1" lang="en" sz="1050">
                <a:solidFill>
                  <a:schemeClr val="dk1"/>
                </a:solidFill>
                <a:highlight>
                  <a:srgbClr val="FFFFFE"/>
                </a:highlight>
                <a:latin typeface="Courier New"/>
                <a:ea typeface="Courier New"/>
                <a:cs typeface="Courier New"/>
                <a:sym typeface="Courier New"/>
              </a:rPr>
              <a:t> pd</a:t>
            </a:r>
            <a:endParaRPr b="1" sz="1050">
              <a:solidFill>
                <a:schemeClr val="dk1"/>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chemeClr val="dk1"/>
              </a:buClr>
              <a:buSzPts val="1050"/>
              <a:buFont typeface="Courier New"/>
              <a:buChar char="○"/>
            </a:pP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numpy </a:t>
            </a:r>
            <a:r>
              <a:rPr b="1" lang="en" sz="1050">
                <a:solidFill>
                  <a:srgbClr val="AF00DB"/>
                </a:solidFill>
                <a:highlight>
                  <a:srgbClr val="FFFFFE"/>
                </a:highlight>
                <a:latin typeface="Courier New"/>
                <a:ea typeface="Courier New"/>
                <a:cs typeface="Courier New"/>
                <a:sym typeface="Courier New"/>
              </a:rPr>
              <a:t>as</a:t>
            </a:r>
            <a:r>
              <a:rPr b="1" lang="en" sz="1050">
                <a:solidFill>
                  <a:schemeClr val="dk1"/>
                </a:solidFill>
                <a:highlight>
                  <a:srgbClr val="FFFFFE"/>
                </a:highlight>
                <a:latin typeface="Courier New"/>
                <a:ea typeface="Courier New"/>
                <a:cs typeface="Courier New"/>
                <a:sym typeface="Courier New"/>
              </a:rPr>
              <a:t> np</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301625" lvl="0" marL="457200" rtl="0" algn="l">
              <a:lnSpc>
                <a:spcPct val="135714"/>
              </a:lnSpc>
              <a:spcBef>
                <a:spcPts val="0"/>
              </a:spcBef>
              <a:spcAft>
                <a:spcPts val="0"/>
              </a:spcAft>
              <a:buClr>
                <a:schemeClr val="dk1"/>
              </a:buClr>
              <a:buSzPts val="1150"/>
              <a:buFont typeface="Barlow"/>
              <a:buChar char="●"/>
            </a:pPr>
            <a:r>
              <a:rPr lang="en" sz="1150">
                <a:solidFill>
                  <a:schemeClr val="dk1"/>
                </a:solidFill>
                <a:highlight>
                  <a:srgbClr val="FFFFFE"/>
                </a:highlight>
                <a:latin typeface="Barlow"/>
                <a:ea typeface="Barlow"/>
                <a:cs typeface="Barlow"/>
                <a:sym typeface="Barlow"/>
              </a:rPr>
              <a:t>Alguns códigos utilizados para o tratamento dos DataSets:</a:t>
            </a:r>
            <a:endParaRPr sz="1150">
              <a:solidFill>
                <a:schemeClr val="dk1"/>
              </a:solidFill>
              <a:highlight>
                <a:srgbClr val="FFFFFE"/>
              </a:highlight>
              <a:latin typeface="Barlow"/>
              <a:ea typeface="Barlow"/>
              <a:cs typeface="Barlow"/>
              <a:sym typeface="Barlow"/>
            </a:endParaRPr>
          </a:p>
          <a:p>
            <a:pPr indent="-301625" lvl="1" marL="914400" rtl="0" algn="l">
              <a:lnSpc>
                <a:spcPct val="135714"/>
              </a:lnSpc>
              <a:spcBef>
                <a:spcPts val="0"/>
              </a:spcBef>
              <a:spcAft>
                <a:spcPts val="0"/>
              </a:spcAft>
              <a:buClr>
                <a:schemeClr val="dk1"/>
              </a:buClr>
              <a:buSzPts val="1150"/>
              <a:buFont typeface="Barlow"/>
              <a:buChar char="○"/>
            </a:pPr>
            <a:r>
              <a:rPr b="1" lang="en" sz="1050">
                <a:solidFill>
                  <a:schemeClr val="dk1"/>
                </a:solidFill>
                <a:highlight>
                  <a:srgbClr val="FFFFFE"/>
                </a:highlight>
                <a:latin typeface="Courier New"/>
                <a:ea typeface="Courier New"/>
                <a:cs typeface="Courier New"/>
                <a:sym typeface="Courier New"/>
              </a:rPr>
              <a:t>df = pd.read_excel(</a:t>
            </a:r>
            <a:r>
              <a:rPr b="1" lang="en" sz="1050">
                <a:solidFill>
                  <a:srgbClr val="A31515"/>
                </a:solidFill>
                <a:highlight>
                  <a:srgbClr val="FFFFFE"/>
                </a:highlight>
                <a:latin typeface="Courier New"/>
                <a:ea typeface="Courier New"/>
                <a:cs typeface="Courier New"/>
                <a:sym typeface="Courier New"/>
              </a:rPr>
              <a:t>"/content/drive/MyDrive/ExportacaoXProduto.xls"</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chemeClr val="dk1"/>
              </a:buClr>
              <a:buSzPts val="1050"/>
              <a:buFont typeface="Courier New"/>
              <a:buChar char="○"/>
            </a:pPr>
            <a:r>
              <a:rPr b="1" lang="en" sz="1050">
                <a:solidFill>
                  <a:schemeClr val="dk1"/>
                </a:solidFill>
                <a:highlight>
                  <a:srgbClr val="FFFFFE"/>
                </a:highlight>
                <a:latin typeface="Courier New"/>
                <a:ea typeface="Courier New"/>
                <a:cs typeface="Courier New"/>
                <a:sym typeface="Courier New"/>
              </a:rPr>
              <a:t>df_fao = pd.read_csv(</a:t>
            </a:r>
            <a:r>
              <a:rPr b="1" lang="en" sz="1050">
                <a:solidFill>
                  <a:srgbClr val="A31515"/>
                </a:solidFill>
                <a:highlight>
                  <a:srgbClr val="FFFFFE"/>
                </a:highlight>
                <a:latin typeface="Courier New"/>
                <a:ea typeface="Courier New"/>
                <a:cs typeface="Courier New"/>
                <a:sym typeface="Courier New"/>
              </a:rPr>
              <a:t>"fao_data_crops_data.csv"</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chemeClr val="dk1"/>
              </a:buClr>
              <a:buSzPts val="1050"/>
              <a:buChar char="○"/>
            </a:pPr>
            <a:r>
              <a:rPr b="1" lang="en" sz="1050">
                <a:solidFill>
                  <a:schemeClr val="dk1"/>
                </a:solidFill>
                <a:highlight>
                  <a:srgbClr val="FFFFFE"/>
                </a:highlight>
                <a:latin typeface="Courier New"/>
                <a:ea typeface="Courier New"/>
                <a:cs typeface="Courier New"/>
                <a:sym typeface="Courier New"/>
              </a:rPr>
              <a:t>df.drop(columns =[</a:t>
            </a:r>
            <a:r>
              <a:rPr b="1" lang="en" sz="1050">
                <a:solidFill>
                  <a:srgbClr val="A31515"/>
                </a:solidFill>
                <a:highlight>
                  <a:srgbClr val="FFFFFE"/>
                </a:highlight>
                <a:latin typeface="Courier New"/>
                <a:ea typeface="Courier New"/>
                <a:cs typeface="Courier New"/>
                <a:sym typeface="Courier New"/>
              </a:rPr>
              <a:t>'Area Code'</a:t>
            </a: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'Item Code'</a:t>
            </a: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'Element Code'</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'Year Code'</a:t>
            </a: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'Flag'</a:t>
            </a:r>
            <a:r>
              <a:rPr b="1" lang="en" sz="1050">
                <a:solidFill>
                  <a:schemeClr val="dk1"/>
                </a:solidFill>
                <a:highlight>
                  <a:srgbClr val="FFFFFE"/>
                </a:highlight>
                <a:latin typeface="Courier New"/>
                <a:ea typeface="Courier New"/>
                <a:cs typeface="Courier New"/>
                <a:sym typeface="Courier New"/>
              </a:rPr>
              <a:t>], axis =</a:t>
            </a:r>
            <a:r>
              <a:rPr b="1" lang="en" sz="1050">
                <a:solidFill>
                  <a:srgbClr val="09885A"/>
                </a:solidFill>
                <a:highlight>
                  <a:srgbClr val="FFFFFE"/>
                </a:highlight>
                <a:latin typeface="Courier New"/>
                <a:ea typeface="Courier New"/>
                <a:cs typeface="Courier New"/>
                <a:sym typeface="Courier New"/>
              </a:rPr>
              <a:t>1</a:t>
            </a:r>
            <a:r>
              <a:rPr b="1" lang="en" sz="1050">
                <a:solidFill>
                  <a:schemeClr val="dk1"/>
                </a:solidFill>
                <a:highlight>
                  <a:srgbClr val="FFFFFE"/>
                </a:highlight>
                <a:latin typeface="Courier New"/>
                <a:ea typeface="Courier New"/>
                <a:cs typeface="Courier New"/>
                <a:sym typeface="Courier New"/>
              </a:rPr>
              <a:t>, inplace = </a:t>
            </a:r>
            <a:r>
              <a:rPr b="1" lang="en" sz="1050">
                <a:solidFill>
                  <a:srgbClr val="0000FF"/>
                </a:solidFill>
                <a:highlight>
                  <a:srgbClr val="FFFFFE"/>
                </a:highlight>
                <a:latin typeface="Courier New"/>
                <a:ea typeface="Courier New"/>
                <a:cs typeface="Courier New"/>
                <a:sym typeface="Courier New"/>
              </a:rPr>
              <a:t>True</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chemeClr val="dk1"/>
              </a:buClr>
              <a:buSzPts val="1050"/>
              <a:buFont typeface="Courier New"/>
              <a:buChar char="○"/>
            </a:pPr>
            <a:r>
              <a:rPr b="1" lang="en" sz="1050">
                <a:solidFill>
                  <a:schemeClr val="dk1"/>
                </a:solidFill>
                <a:highlight>
                  <a:srgbClr val="FFFFFE"/>
                </a:highlight>
                <a:latin typeface="Courier New"/>
                <a:ea typeface="Courier New"/>
                <a:cs typeface="Courier New"/>
                <a:sym typeface="Courier New"/>
              </a:rPr>
              <a:t>df.to_csv(</a:t>
            </a:r>
            <a:r>
              <a:rPr b="1" lang="en" sz="1050">
                <a:solidFill>
                  <a:srgbClr val="A31515"/>
                </a:solidFill>
                <a:highlight>
                  <a:srgbClr val="FFFFFE"/>
                </a:highlight>
                <a:latin typeface="Courier New"/>
                <a:ea typeface="Courier New"/>
                <a:cs typeface="Courier New"/>
                <a:sym typeface="Courier New"/>
              </a:rPr>
              <a:t>"Valor_producao(FAO)"</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rPr>
              <a:t>	</a:t>
            </a:r>
            <a:endParaRPr sz="1050">
              <a:solidFill>
                <a:schemeClr val="dk1"/>
              </a:solidFill>
              <a:highlight>
                <a:srgbClr val="FFFFFE"/>
              </a:highlight>
            </a:endParaRPr>
          </a:p>
          <a:p>
            <a:pPr indent="0" lvl="0" marL="0" rtl="0" algn="l">
              <a:lnSpc>
                <a:spcPct val="135714"/>
              </a:lnSpc>
              <a:spcBef>
                <a:spcPts val="0"/>
              </a:spcBef>
              <a:spcAft>
                <a:spcPts val="0"/>
              </a:spcAft>
              <a:buNone/>
            </a:pPr>
            <a:r>
              <a:t/>
            </a:r>
            <a:endParaRPr sz="1050">
              <a:solidFill>
                <a:schemeClr val="dk1"/>
              </a:solidFill>
              <a:highlight>
                <a:srgbClr val="FFFFFE"/>
              </a:highlight>
            </a:endParaRPr>
          </a:p>
          <a:p>
            <a:pPr indent="457200" lvl="0" marL="0" rtl="0" algn="l">
              <a:lnSpc>
                <a:spcPct val="135714"/>
              </a:lnSpc>
              <a:spcBef>
                <a:spcPts val="0"/>
              </a:spcBef>
              <a:spcAft>
                <a:spcPts val="0"/>
              </a:spcAft>
              <a:buNone/>
            </a:pPr>
            <a:r>
              <a:rPr lang="en" sz="1050" u="sng">
                <a:solidFill>
                  <a:schemeClr val="hlink"/>
                </a:solidFill>
                <a:highlight>
                  <a:srgbClr val="FFFFFE"/>
                </a:highlight>
                <a:hlinkClick r:id="rId3"/>
              </a:rPr>
              <a:t>Colab da etapa</a:t>
            </a:r>
            <a:r>
              <a:rPr lang="en" sz="1050">
                <a:solidFill>
                  <a:schemeClr val="dk1"/>
                </a:solidFill>
                <a:highlight>
                  <a:srgbClr val="FFFFFE"/>
                </a:highlight>
              </a:rPr>
              <a:t> </a:t>
            </a:r>
            <a:endParaRPr sz="1050">
              <a:solidFill>
                <a:schemeClr val="dk1"/>
              </a:solidFill>
              <a:highlight>
                <a:srgbClr val="FFFFFE"/>
              </a:highlight>
            </a:endParaRPr>
          </a:p>
          <a:p>
            <a:pPr indent="0" lvl="0" marL="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586C0"/>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18" name="Google Shape;418;p38"/>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39"/>
          <p:cNvSpPr txBox="1"/>
          <p:nvPr>
            <p:ph idx="4294967295" type="ctrTitle"/>
          </p:nvPr>
        </p:nvSpPr>
        <p:spPr>
          <a:xfrm>
            <a:off x="727800" y="1943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Criação do BD Postgre</a:t>
            </a:r>
            <a:endParaRPr>
              <a:solidFill>
                <a:srgbClr val="38761D"/>
              </a:solidFill>
            </a:endParaRPr>
          </a:p>
        </p:txBody>
      </p:sp>
      <p:pic>
        <p:nvPicPr>
          <p:cNvPr id="425" name="Google Shape;425;p39"/>
          <p:cNvPicPr preferRelativeResize="0"/>
          <p:nvPr/>
        </p:nvPicPr>
        <p:blipFill>
          <a:blip r:embed="rId3">
            <a:alphaModFix/>
          </a:blip>
          <a:stretch>
            <a:fillRect/>
          </a:stretch>
        </p:blipFill>
        <p:spPr>
          <a:xfrm>
            <a:off x="661263" y="1339450"/>
            <a:ext cx="7821475" cy="3057250"/>
          </a:xfrm>
          <a:prstGeom prst="rect">
            <a:avLst/>
          </a:prstGeom>
          <a:noFill/>
          <a:ln>
            <a:noFill/>
          </a:ln>
        </p:spPr>
      </p:pic>
      <p:sp>
        <p:nvSpPr>
          <p:cNvPr id="426" name="Google Shape;426;p39"/>
          <p:cNvSpPr txBox="1"/>
          <p:nvPr/>
        </p:nvSpPr>
        <p:spPr>
          <a:xfrm>
            <a:off x="661275" y="878675"/>
            <a:ext cx="775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Diagrama Conceitual</a:t>
            </a:r>
            <a:endParaRPr sz="1200"/>
          </a:p>
        </p:txBody>
      </p:sp>
      <p:sp>
        <p:nvSpPr>
          <p:cNvPr id="427" name="Google Shape;427;p39"/>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40"/>
          <p:cNvSpPr txBox="1"/>
          <p:nvPr>
            <p:ph idx="4294967295" type="ctrTitle"/>
          </p:nvPr>
        </p:nvSpPr>
        <p:spPr>
          <a:xfrm>
            <a:off x="727800" y="1193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Criação do BD Postgre</a:t>
            </a:r>
            <a:endParaRPr>
              <a:solidFill>
                <a:srgbClr val="38761D"/>
              </a:solidFill>
            </a:endParaRPr>
          </a:p>
        </p:txBody>
      </p:sp>
      <p:sp>
        <p:nvSpPr>
          <p:cNvPr id="434" name="Google Shape;434;p40"/>
          <p:cNvSpPr txBox="1"/>
          <p:nvPr/>
        </p:nvSpPr>
        <p:spPr>
          <a:xfrm>
            <a:off x="694650" y="654575"/>
            <a:ext cx="775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Primeira</a:t>
            </a:r>
            <a:r>
              <a:rPr lang="en" sz="1100"/>
              <a:t> Trigger Function utilizada para o tratamento dos dados:</a:t>
            </a:r>
            <a:endParaRPr sz="1100"/>
          </a:p>
        </p:txBody>
      </p:sp>
      <p:sp>
        <p:nvSpPr>
          <p:cNvPr id="435" name="Google Shape;435;p40"/>
          <p:cNvSpPr txBox="1"/>
          <p:nvPr/>
        </p:nvSpPr>
        <p:spPr>
          <a:xfrm>
            <a:off x="727800" y="1010975"/>
            <a:ext cx="6172200" cy="4567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0000FF"/>
                </a:solidFill>
                <a:highlight>
                  <a:srgbClr val="FFFFFF"/>
                </a:highlight>
                <a:latin typeface="Courier New"/>
                <a:ea typeface="Courier New"/>
                <a:cs typeface="Courier New"/>
                <a:sym typeface="Courier New"/>
              </a:rPr>
              <a:t>CREATE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OR</a:t>
            </a:r>
            <a:r>
              <a:rPr b="1" lang="en" sz="1050">
                <a:solidFill>
                  <a:schemeClr val="dk1"/>
                </a:solidFill>
                <a:highlight>
                  <a:srgbClr val="FFFFFF"/>
                </a:highlight>
                <a:latin typeface="Courier New"/>
                <a:ea typeface="Courier New"/>
                <a:cs typeface="Courier New"/>
                <a:sym typeface="Courier New"/>
              </a:rPr>
              <a:t> </a:t>
            </a:r>
            <a:r>
              <a:rPr b="1" lang="en" sz="1050">
                <a:solidFill>
                  <a:srgbClr val="795E26"/>
                </a:solidFill>
                <a:highlight>
                  <a:srgbClr val="FFFFFF"/>
                </a:highlight>
                <a:latin typeface="Courier New"/>
                <a:ea typeface="Courier New"/>
                <a:cs typeface="Courier New"/>
                <a:sym typeface="Courier New"/>
              </a:rPr>
              <a:t>REPLACE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FUNCTION</a:t>
            </a:r>
            <a:r>
              <a:rPr b="1" lang="en" sz="1050">
                <a:solidFill>
                  <a:schemeClr val="dk1"/>
                </a:solidFill>
                <a:highlight>
                  <a:srgbClr val="FFFFFF"/>
                </a:highlight>
                <a:latin typeface="Courier New"/>
                <a:ea typeface="Courier New"/>
                <a:cs typeface="Courier New"/>
                <a:sym typeface="Courier New"/>
              </a:rPr>
              <a:t> valor_quantidade_NaN()</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RETURNS</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trigger</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AS</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0000FF"/>
                </a:solidFill>
                <a:highlight>
                  <a:srgbClr val="FFFFFF"/>
                </a:highlight>
                <a:latin typeface="Courier New"/>
                <a:ea typeface="Courier New"/>
                <a:cs typeface="Courier New"/>
                <a:sym typeface="Courier New"/>
              </a:rPr>
              <a:t>BEGIN</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if</a:t>
            </a:r>
            <a:r>
              <a:rPr b="1" lang="en" sz="1050">
                <a:solidFill>
                  <a:schemeClr val="dk1"/>
                </a:solidFill>
                <a:highlight>
                  <a:srgbClr val="FFFFFF"/>
                </a:highlight>
                <a:latin typeface="Courier New"/>
                <a:ea typeface="Courier New"/>
                <a:cs typeface="Courier New"/>
                <a:sym typeface="Courier New"/>
              </a:rPr>
              <a:t> New.valor_quantidade = </a:t>
            </a:r>
            <a:r>
              <a:rPr b="1" lang="en" sz="1050">
                <a:solidFill>
                  <a:srgbClr val="A31515"/>
                </a:solidFill>
                <a:highlight>
                  <a:srgbClr val="FFFFFF"/>
                </a:highlight>
                <a:latin typeface="Courier New"/>
                <a:ea typeface="Courier New"/>
                <a:cs typeface="Courier New"/>
                <a:sym typeface="Courier New"/>
              </a:rPr>
              <a:t>'nan'</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then</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UPDATE</a:t>
            </a:r>
            <a:r>
              <a:rPr b="1" lang="en" sz="1050">
                <a:solidFill>
                  <a:schemeClr val="dk1"/>
                </a:solidFill>
                <a:highlight>
                  <a:srgbClr val="FFFFFF"/>
                </a:highlight>
                <a:latin typeface="Courier New"/>
                <a:ea typeface="Courier New"/>
                <a:cs typeface="Courier New"/>
                <a:sym typeface="Courier New"/>
              </a:rPr>
              <a:t> quantidade_colheita </a:t>
            </a:r>
            <a:r>
              <a:rPr b="1" lang="en" sz="1050">
                <a:solidFill>
                  <a:srgbClr val="0000FF"/>
                </a:solidFill>
                <a:highlight>
                  <a:srgbClr val="FFFFFF"/>
                </a:highlight>
                <a:latin typeface="Courier New"/>
                <a:ea typeface="Courier New"/>
                <a:cs typeface="Courier New"/>
                <a:sym typeface="Courier New"/>
              </a:rPr>
              <a:t>SET</a:t>
            </a:r>
            <a:r>
              <a:rPr b="1" lang="en" sz="1050">
                <a:solidFill>
                  <a:schemeClr val="dk1"/>
                </a:solidFill>
                <a:highlight>
                  <a:srgbClr val="FFFFFF"/>
                </a:highlight>
                <a:latin typeface="Courier New"/>
                <a:ea typeface="Courier New"/>
                <a:cs typeface="Courier New"/>
                <a:sym typeface="Courier New"/>
              </a:rPr>
              <a:t> valor_quantidade = </a:t>
            </a:r>
            <a:r>
              <a:rPr b="1" lang="en" sz="1050">
                <a:solidFill>
                  <a:srgbClr val="098658"/>
                </a:solidFill>
                <a:highlight>
                  <a:srgbClr val="FFFFFF"/>
                </a:highlight>
                <a:latin typeface="Courier New"/>
                <a:ea typeface="Courier New"/>
                <a:cs typeface="Courier New"/>
                <a:sym typeface="Courier New"/>
              </a:rPr>
              <a:t>0</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WHERE</a:t>
            </a:r>
            <a:r>
              <a:rPr b="1" lang="en" sz="1050">
                <a:solidFill>
                  <a:schemeClr val="dk1"/>
                </a:solidFill>
                <a:highlight>
                  <a:srgbClr val="FFFFFF"/>
                </a:highlight>
                <a:latin typeface="Courier New"/>
                <a:ea typeface="Courier New"/>
                <a:cs typeface="Courier New"/>
                <a:sym typeface="Courier New"/>
              </a:rPr>
              <a:t> id_quantidade = New.id_quantidade;</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END</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IF</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RETURN</a:t>
            </a:r>
            <a:r>
              <a:rPr b="1" lang="en" sz="1050">
                <a:solidFill>
                  <a:schemeClr val="dk1"/>
                </a:solidFill>
                <a:highlight>
                  <a:srgbClr val="FFFFFF"/>
                </a:highlight>
                <a:latin typeface="Courier New"/>
                <a:ea typeface="Courier New"/>
                <a:cs typeface="Courier New"/>
                <a:sym typeface="Courier New"/>
              </a:rPr>
              <a:t> NEW;</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0000FF"/>
                </a:solidFill>
                <a:highlight>
                  <a:srgbClr val="FFFFFF"/>
                </a:highlight>
                <a:latin typeface="Courier New"/>
                <a:ea typeface="Courier New"/>
                <a:cs typeface="Courier New"/>
                <a:sym typeface="Courier New"/>
              </a:rPr>
              <a:t>END</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0000FF"/>
                </a:solidFill>
                <a:highlight>
                  <a:srgbClr val="FFFFFF"/>
                </a:highlight>
                <a:latin typeface="Courier New"/>
                <a:ea typeface="Courier New"/>
                <a:cs typeface="Courier New"/>
                <a:sym typeface="Courier New"/>
              </a:rPr>
              <a:t>LANGUAGE</a:t>
            </a:r>
            <a:r>
              <a:rPr b="1" lang="en" sz="1050">
                <a:solidFill>
                  <a:schemeClr val="dk1"/>
                </a:solidFill>
                <a:highlight>
                  <a:srgbClr val="FFFFFF"/>
                </a:highlight>
                <a:latin typeface="Courier New"/>
                <a:ea typeface="Courier New"/>
                <a:cs typeface="Courier New"/>
                <a:sym typeface="Courier New"/>
              </a:rPr>
              <a:t> </a:t>
            </a:r>
            <a:r>
              <a:rPr b="1" lang="en" sz="1050">
                <a:solidFill>
                  <a:srgbClr val="A31515"/>
                </a:solidFill>
                <a:highlight>
                  <a:srgbClr val="FFFFFF"/>
                </a:highlight>
                <a:latin typeface="Courier New"/>
                <a:ea typeface="Courier New"/>
                <a:cs typeface="Courier New"/>
                <a:sym typeface="Courier New"/>
              </a:rPr>
              <a:t>'plpgsql'</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0000FF"/>
                </a:solidFill>
                <a:highlight>
                  <a:srgbClr val="FFFFFF"/>
                </a:highlight>
                <a:latin typeface="Courier New"/>
                <a:ea typeface="Courier New"/>
                <a:cs typeface="Courier New"/>
                <a:sym typeface="Courier New"/>
              </a:rPr>
              <a:t>CREATE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TRIGGER</a:t>
            </a:r>
            <a:r>
              <a:rPr b="1" lang="en" sz="1050">
                <a:solidFill>
                  <a:schemeClr val="dk1"/>
                </a:solidFill>
                <a:highlight>
                  <a:srgbClr val="FFFFFF"/>
                </a:highlight>
                <a:latin typeface="Courier New"/>
                <a:ea typeface="Courier New"/>
                <a:cs typeface="Courier New"/>
                <a:sym typeface="Courier New"/>
              </a:rPr>
              <a:t> tgr_valor_quantidade_NaN</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AFTER</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INSERT</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ON</a:t>
            </a:r>
            <a:r>
              <a:rPr b="1" lang="en" sz="1050">
                <a:solidFill>
                  <a:schemeClr val="dk1"/>
                </a:solidFill>
                <a:highlight>
                  <a:srgbClr val="FFFFFF"/>
                </a:highlight>
                <a:latin typeface="Courier New"/>
                <a:ea typeface="Courier New"/>
                <a:cs typeface="Courier New"/>
                <a:sym typeface="Courier New"/>
              </a:rPr>
              <a:t> quantidade_colheita</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FOR</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EACH</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ROW</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EXECUTE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PROCEDURE</a:t>
            </a:r>
            <a:r>
              <a:rPr b="1" lang="en" sz="1050">
                <a:solidFill>
                  <a:schemeClr val="dk1"/>
                </a:solidFill>
                <a:highlight>
                  <a:srgbClr val="FFFFFF"/>
                </a:highlight>
                <a:latin typeface="Courier New"/>
                <a:ea typeface="Courier New"/>
                <a:cs typeface="Courier New"/>
                <a:sym typeface="Courier New"/>
              </a:rPr>
              <a:t> valor_quantidade_NaN();</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36" name="Google Shape;436;p40"/>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41"/>
          <p:cNvSpPr txBox="1"/>
          <p:nvPr>
            <p:ph idx="4294967295" type="ctrTitle"/>
          </p:nvPr>
        </p:nvSpPr>
        <p:spPr>
          <a:xfrm>
            <a:off x="727800" y="119122"/>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Criação do BD Postgre</a:t>
            </a:r>
            <a:endParaRPr>
              <a:solidFill>
                <a:srgbClr val="38761D"/>
              </a:solidFill>
            </a:endParaRPr>
          </a:p>
        </p:txBody>
      </p:sp>
      <p:sp>
        <p:nvSpPr>
          <p:cNvPr id="443" name="Google Shape;443;p41"/>
          <p:cNvSpPr txBox="1"/>
          <p:nvPr/>
        </p:nvSpPr>
        <p:spPr>
          <a:xfrm>
            <a:off x="708291" y="690613"/>
            <a:ext cx="775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Segunda</a:t>
            </a:r>
            <a:r>
              <a:rPr lang="en" sz="1100"/>
              <a:t> Trigger Function utilizada para o tratamento dos dados:</a:t>
            </a:r>
            <a:endParaRPr sz="1100"/>
          </a:p>
        </p:txBody>
      </p:sp>
      <p:sp>
        <p:nvSpPr>
          <p:cNvPr id="444" name="Google Shape;444;p41"/>
          <p:cNvSpPr txBox="1"/>
          <p:nvPr/>
        </p:nvSpPr>
        <p:spPr>
          <a:xfrm>
            <a:off x="764709" y="1043797"/>
            <a:ext cx="6172200" cy="3909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050">
                <a:solidFill>
                  <a:srgbClr val="0000FF"/>
                </a:solidFill>
                <a:highlight>
                  <a:srgbClr val="FFFFFF"/>
                </a:highlight>
                <a:latin typeface="Courier New"/>
                <a:ea typeface="Courier New"/>
                <a:cs typeface="Courier New"/>
                <a:sym typeface="Courier New"/>
              </a:rPr>
              <a:t>CREATE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OR</a:t>
            </a:r>
            <a:r>
              <a:rPr b="1" lang="en" sz="1050">
                <a:solidFill>
                  <a:schemeClr val="dk1"/>
                </a:solidFill>
                <a:highlight>
                  <a:srgbClr val="FFFFFF"/>
                </a:highlight>
                <a:latin typeface="Courier New"/>
                <a:ea typeface="Courier New"/>
                <a:cs typeface="Courier New"/>
                <a:sym typeface="Courier New"/>
              </a:rPr>
              <a:t> </a:t>
            </a:r>
            <a:r>
              <a:rPr b="1" lang="en" sz="1050">
                <a:solidFill>
                  <a:srgbClr val="795E26"/>
                </a:solidFill>
                <a:highlight>
                  <a:srgbClr val="FFFFFF"/>
                </a:highlight>
                <a:latin typeface="Courier New"/>
                <a:ea typeface="Courier New"/>
                <a:cs typeface="Courier New"/>
                <a:sym typeface="Courier New"/>
              </a:rPr>
              <a:t>REPLACE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FUNCTION</a:t>
            </a:r>
            <a:r>
              <a:rPr b="1" lang="en" sz="1050">
                <a:solidFill>
                  <a:schemeClr val="dk1"/>
                </a:solidFill>
                <a:highlight>
                  <a:srgbClr val="FFFFFF"/>
                </a:highlight>
                <a:latin typeface="Courier New"/>
                <a:ea typeface="Courier New"/>
                <a:cs typeface="Courier New"/>
                <a:sym typeface="Courier New"/>
              </a:rPr>
              <a:t> valor_item_x1000()</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RETURNS</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trigger</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AS</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rgbClr val="0000FF"/>
                </a:solidFill>
                <a:highlight>
                  <a:srgbClr val="FFFFFF"/>
                </a:highlight>
                <a:latin typeface="Courier New"/>
                <a:ea typeface="Courier New"/>
                <a:cs typeface="Courier New"/>
                <a:sym typeface="Courier New"/>
              </a:rPr>
              <a:t>BEGIN</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UPDATE</a:t>
            </a:r>
            <a:r>
              <a:rPr b="1" lang="en" sz="1050">
                <a:solidFill>
                  <a:schemeClr val="dk1"/>
                </a:solidFill>
                <a:highlight>
                  <a:srgbClr val="FFFFFF"/>
                </a:highlight>
                <a:latin typeface="Courier New"/>
                <a:ea typeface="Courier New"/>
                <a:cs typeface="Courier New"/>
                <a:sym typeface="Courier New"/>
              </a:rPr>
              <a:t> valor_producao </a:t>
            </a:r>
            <a:r>
              <a:rPr b="1" lang="en" sz="1050">
                <a:solidFill>
                  <a:srgbClr val="0000FF"/>
                </a:solidFill>
                <a:highlight>
                  <a:srgbClr val="FFFFFF"/>
                </a:highlight>
                <a:latin typeface="Courier New"/>
                <a:ea typeface="Courier New"/>
                <a:cs typeface="Courier New"/>
                <a:sym typeface="Courier New"/>
              </a:rPr>
              <a:t>SET</a:t>
            </a:r>
            <a:r>
              <a:rPr b="1" lang="en" sz="1050">
                <a:solidFill>
                  <a:schemeClr val="dk1"/>
                </a:solidFill>
                <a:highlight>
                  <a:srgbClr val="FFFFFF"/>
                </a:highlight>
                <a:latin typeface="Courier New"/>
                <a:ea typeface="Courier New"/>
                <a:cs typeface="Courier New"/>
                <a:sym typeface="Courier New"/>
              </a:rPr>
              <a:t> valor_item = (New.valor_item * </a:t>
            </a:r>
            <a:r>
              <a:rPr b="1" lang="en" sz="1050">
                <a:solidFill>
                  <a:srgbClr val="098658"/>
                </a:solidFill>
                <a:highlight>
                  <a:srgbClr val="FFFFFF"/>
                </a:highlight>
                <a:latin typeface="Courier New"/>
                <a:ea typeface="Courier New"/>
                <a:cs typeface="Courier New"/>
                <a:sym typeface="Courier New"/>
              </a:rPr>
              <a:t>1000</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WHERE</a:t>
            </a:r>
            <a:r>
              <a:rPr b="1" lang="en" sz="1050">
                <a:solidFill>
                  <a:schemeClr val="dk1"/>
                </a:solidFill>
                <a:highlight>
                  <a:srgbClr val="FFFFFF"/>
                </a:highlight>
                <a:latin typeface="Courier New"/>
                <a:ea typeface="Courier New"/>
                <a:cs typeface="Courier New"/>
                <a:sym typeface="Courier New"/>
              </a:rPr>
              <a:t> id_producao = New.id_producao;</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RETURN</a:t>
            </a:r>
            <a:r>
              <a:rPr b="1" lang="en" sz="1050">
                <a:solidFill>
                  <a:schemeClr val="dk1"/>
                </a:solidFill>
                <a:highlight>
                  <a:srgbClr val="FFFFFF"/>
                </a:highlight>
                <a:latin typeface="Courier New"/>
                <a:ea typeface="Courier New"/>
                <a:cs typeface="Courier New"/>
                <a:sym typeface="Courier New"/>
              </a:rPr>
              <a:t> NEW;</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rgbClr val="0000FF"/>
                </a:solidFill>
                <a:highlight>
                  <a:srgbClr val="FFFFFF"/>
                </a:highlight>
                <a:latin typeface="Courier New"/>
                <a:ea typeface="Courier New"/>
                <a:cs typeface="Courier New"/>
                <a:sym typeface="Courier New"/>
              </a:rPr>
              <a:t>END</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rgbClr val="0000FF"/>
                </a:solidFill>
                <a:highlight>
                  <a:srgbClr val="FFFFFF"/>
                </a:highlight>
                <a:latin typeface="Courier New"/>
                <a:ea typeface="Courier New"/>
                <a:cs typeface="Courier New"/>
                <a:sym typeface="Courier New"/>
              </a:rPr>
              <a:t>LANGUAGE</a:t>
            </a:r>
            <a:r>
              <a:rPr b="1" lang="en" sz="1050">
                <a:solidFill>
                  <a:schemeClr val="dk1"/>
                </a:solidFill>
                <a:highlight>
                  <a:srgbClr val="FFFFFF"/>
                </a:highlight>
                <a:latin typeface="Courier New"/>
                <a:ea typeface="Courier New"/>
                <a:cs typeface="Courier New"/>
                <a:sym typeface="Courier New"/>
              </a:rPr>
              <a:t> </a:t>
            </a:r>
            <a:r>
              <a:rPr b="1" lang="en" sz="1050">
                <a:solidFill>
                  <a:srgbClr val="A31515"/>
                </a:solidFill>
                <a:highlight>
                  <a:srgbClr val="FFFFFF"/>
                </a:highlight>
                <a:latin typeface="Courier New"/>
                <a:ea typeface="Courier New"/>
                <a:cs typeface="Courier New"/>
                <a:sym typeface="Courier New"/>
              </a:rPr>
              <a:t>'plpgsql'</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rgbClr val="0000FF"/>
                </a:solidFill>
                <a:highlight>
                  <a:srgbClr val="FFFFFF"/>
                </a:highlight>
                <a:latin typeface="Courier New"/>
                <a:ea typeface="Courier New"/>
                <a:cs typeface="Courier New"/>
                <a:sym typeface="Courier New"/>
              </a:rPr>
              <a:t>CREATE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TRIGGER</a:t>
            </a:r>
            <a:r>
              <a:rPr b="1" lang="en" sz="1050">
                <a:solidFill>
                  <a:schemeClr val="dk1"/>
                </a:solidFill>
                <a:highlight>
                  <a:srgbClr val="FFFFFF"/>
                </a:highlight>
                <a:latin typeface="Courier New"/>
                <a:ea typeface="Courier New"/>
                <a:cs typeface="Courier New"/>
                <a:sym typeface="Courier New"/>
              </a:rPr>
              <a:t> tgr_valor_producao_update</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AFTER</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INSERT</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ON</a:t>
            </a:r>
            <a:r>
              <a:rPr b="1" lang="en" sz="1050">
                <a:solidFill>
                  <a:schemeClr val="dk1"/>
                </a:solidFill>
                <a:highlight>
                  <a:srgbClr val="FFFFFF"/>
                </a:highlight>
                <a:latin typeface="Courier New"/>
                <a:ea typeface="Courier New"/>
                <a:cs typeface="Courier New"/>
                <a:sym typeface="Courier New"/>
              </a:rPr>
              <a:t> valor_producao</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FOR</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EACH</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ROW</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EXECUTE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PROCEDURE</a:t>
            </a:r>
            <a:r>
              <a:rPr b="1" lang="en" sz="1050">
                <a:solidFill>
                  <a:schemeClr val="dk1"/>
                </a:solidFill>
                <a:highlight>
                  <a:srgbClr val="FFFFFF"/>
                </a:highlight>
                <a:latin typeface="Courier New"/>
                <a:ea typeface="Courier New"/>
                <a:cs typeface="Courier New"/>
                <a:sym typeface="Courier New"/>
              </a:rPr>
              <a:t> valor_item_x1000();</a:t>
            </a:r>
            <a:endParaRPr b="1"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45" name="Google Shape;445;p41"/>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42"/>
          <p:cNvSpPr txBox="1"/>
          <p:nvPr>
            <p:ph idx="4294967295" type="ctrTitle"/>
          </p:nvPr>
        </p:nvSpPr>
        <p:spPr>
          <a:xfrm>
            <a:off x="727800" y="1193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Criação do BD Cassandra</a:t>
            </a:r>
            <a:endParaRPr>
              <a:solidFill>
                <a:srgbClr val="38761D"/>
              </a:solidFill>
            </a:endParaRPr>
          </a:p>
        </p:txBody>
      </p:sp>
      <p:sp>
        <p:nvSpPr>
          <p:cNvPr id="452" name="Google Shape;452;p42"/>
          <p:cNvSpPr txBox="1"/>
          <p:nvPr/>
        </p:nvSpPr>
        <p:spPr>
          <a:xfrm>
            <a:off x="685247" y="688810"/>
            <a:ext cx="775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Código usado para a criação do Keyspace e a tabela pib_agricola:</a:t>
            </a:r>
            <a:endParaRPr sz="1100"/>
          </a:p>
        </p:txBody>
      </p:sp>
      <p:sp>
        <p:nvSpPr>
          <p:cNvPr id="453" name="Google Shape;453;p42"/>
          <p:cNvSpPr txBox="1"/>
          <p:nvPr/>
        </p:nvSpPr>
        <p:spPr>
          <a:xfrm>
            <a:off x="727800" y="1251127"/>
            <a:ext cx="7072800" cy="275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050">
                <a:solidFill>
                  <a:srgbClr val="0000FF"/>
                </a:solidFill>
                <a:highlight>
                  <a:srgbClr val="FFFFFF"/>
                </a:highlight>
                <a:latin typeface="Courier New"/>
                <a:ea typeface="Courier New"/>
                <a:cs typeface="Courier New"/>
                <a:sym typeface="Courier New"/>
              </a:rPr>
              <a:t>create</a:t>
            </a:r>
            <a:r>
              <a:rPr b="1" lang="en" sz="1050">
                <a:solidFill>
                  <a:schemeClr val="dk1"/>
                </a:solidFill>
                <a:highlight>
                  <a:srgbClr val="FFFFFF"/>
                </a:highlight>
                <a:latin typeface="Courier New"/>
                <a:ea typeface="Courier New"/>
                <a:cs typeface="Courier New"/>
                <a:sym typeface="Courier New"/>
              </a:rPr>
              <a:t> keyspace </a:t>
            </a:r>
            <a:r>
              <a:rPr b="1" lang="en" sz="1050">
                <a:solidFill>
                  <a:srgbClr val="0000FF"/>
                </a:solidFill>
                <a:highlight>
                  <a:srgbClr val="FFFFFF"/>
                </a:highlight>
                <a:latin typeface="Courier New"/>
                <a:ea typeface="Courier New"/>
                <a:cs typeface="Courier New"/>
                <a:sym typeface="Courier New"/>
              </a:rPr>
              <a:t>if</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not</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exists</a:t>
            </a:r>
            <a:r>
              <a:rPr b="1" lang="en" sz="1050">
                <a:solidFill>
                  <a:schemeClr val="dk1"/>
                </a:solidFill>
                <a:highlight>
                  <a:srgbClr val="FFFFFF"/>
                </a:highlight>
                <a:latin typeface="Courier New"/>
                <a:ea typeface="Courier New"/>
                <a:cs typeface="Courier New"/>
                <a:sym typeface="Courier New"/>
              </a:rPr>
              <a:t> desafio_final;</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rgbClr val="0000FF"/>
                </a:solidFill>
                <a:highlight>
                  <a:srgbClr val="FFFFFF"/>
                </a:highlight>
                <a:latin typeface="Courier New"/>
                <a:ea typeface="Courier New"/>
                <a:cs typeface="Courier New"/>
                <a:sym typeface="Courier New"/>
              </a:rPr>
              <a:t>with</a:t>
            </a:r>
            <a:r>
              <a:rPr b="1" lang="en" sz="1050">
                <a:solidFill>
                  <a:schemeClr val="dk1"/>
                </a:solidFill>
                <a:highlight>
                  <a:srgbClr val="FFFFFF"/>
                </a:highlight>
                <a:latin typeface="Courier New"/>
                <a:ea typeface="Courier New"/>
                <a:cs typeface="Courier New"/>
                <a:sym typeface="Courier New"/>
              </a:rPr>
              <a:t> replication = {</a:t>
            </a:r>
            <a:r>
              <a:rPr b="1" lang="en" sz="1050">
                <a:solidFill>
                  <a:srgbClr val="A31515"/>
                </a:solidFill>
                <a:highlight>
                  <a:srgbClr val="FFFFFF"/>
                </a:highlight>
                <a:latin typeface="Courier New"/>
                <a:ea typeface="Courier New"/>
                <a:cs typeface="Courier New"/>
                <a:sym typeface="Courier New"/>
              </a:rPr>
              <a:t>'class'</a:t>
            </a:r>
            <a:r>
              <a:rPr b="1" lang="en" sz="1050">
                <a:solidFill>
                  <a:schemeClr val="dk1"/>
                </a:solidFill>
                <a:highlight>
                  <a:srgbClr val="FFFFFF"/>
                </a:highlight>
                <a:latin typeface="Courier New"/>
                <a:ea typeface="Courier New"/>
                <a:cs typeface="Courier New"/>
                <a:sym typeface="Courier New"/>
              </a:rPr>
              <a:t>: </a:t>
            </a:r>
            <a:r>
              <a:rPr b="1" lang="en" sz="1050">
                <a:solidFill>
                  <a:srgbClr val="A31515"/>
                </a:solidFill>
                <a:highlight>
                  <a:srgbClr val="FFFFFF"/>
                </a:highlight>
                <a:latin typeface="Courier New"/>
                <a:ea typeface="Courier New"/>
                <a:cs typeface="Courier New"/>
                <a:sym typeface="Courier New"/>
              </a:rPr>
              <a:t>'SimpleStrategy'</a:t>
            </a:r>
            <a:r>
              <a:rPr b="1" lang="en" sz="1050">
                <a:solidFill>
                  <a:schemeClr val="dk1"/>
                </a:solidFill>
                <a:highlight>
                  <a:srgbClr val="FFFFFF"/>
                </a:highlight>
                <a:latin typeface="Courier New"/>
                <a:ea typeface="Courier New"/>
                <a:cs typeface="Courier New"/>
                <a:sym typeface="Courier New"/>
              </a:rPr>
              <a:t>, </a:t>
            </a:r>
            <a:r>
              <a:rPr b="1" lang="en" sz="1050">
                <a:solidFill>
                  <a:srgbClr val="A31515"/>
                </a:solidFill>
                <a:highlight>
                  <a:srgbClr val="FFFFFF"/>
                </a:highlight>
                <a:latin typeface="Courier New"/>
                <a:ea typeface="Courier New"/>
                <a:cs typeface="Courier New"/>
                <a:sym typeface="Courier New"/>
              </a:rPr>
              <a:t>'replication_factor'</a:t>
            </a:r>
            <a:r>
              <a:rPr b="1" lang="en" sz="1050">
                <a:solidFill>
                  <a:schemeClr val="dk1"/>
                </a:solidFill>
                <a:highlight>
                  <a:srgbClr val="FFFFFF"/>
                </a:highlight>
                <a:latin typeface="Courier New"/>
                <a:ea typeface="Courier New"/>
                <a:cs typeface="Courier New"/>
                <a:sym typeface="Courier New"/>
              </a:rPr>
              <a:t>: </a:t>
            </a:r>
            <a:r>
              <a:rPr b="1" lang="en" sz="1050">
                <a:solidFill>
                  <a:srgbClr val="098658"/>
                </a:solidFill>
                <a:highlight>
                  <a:srgbClr val="FFFFFF"/>
                </a:highlight>
                <a:latin typeface="Courier New"/>
                <a:ea typeface="Courier New"/>
                <a:cs typeface="Courier New"/>
                <a:sym typeface="Courier New"/>
              </a:rPr>
              <a:t>1</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t>
            </a:r>
            <a:r>
              <a:rPr b="1" lang="en" sz="1050">
                <a:solidFill>
                  <a:schemeClr val="dk1"/>
                </a:solidFill>
                <a:highlight>
                  <a:srgbClr val="FFFFFF"/>
                </a:highlight>
                <a:latin typeface="Courier New"/>
                <a:ea typeface="Courier New"/>
                <a:cs typeface="Courier New"/>
                <a:sym typeface="Courier New"/>
              </a:rPr>
              <a:t> </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rgbClr val="0000FF"/>
                </a:solidFill>
                <a:highlight>
                  <a:srgbClr val="FFFFFF"/>
                </a:highlight>
                <a:latin typeface="Courier New"/>
                <a:ea typeface="Courier New"/>
                <a:cs typeface="Courier New"/>
                <a:sym typeface="Courier New"/>
              </a:rPr>
              <a:t>CREATE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TABLE</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IF</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NOT</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EXISTS</a:t>
            </a:r>
            <a:r>
              <a:rPr b="1" lang="en" sz="1050">
                <a:solidFill>
                  <a:schemeClr val="dk1"/>
                </a:solidFill>
                <a:highlight>
                  <a:srgbClr val="FFFFFF"/>
                </a:highlight>
                <a:latin typeface="Courier New"/>
                <a:ea typeface="Courier New"/>
                <a:cs typeface="Courier New"/>
                <a:sym typeface="Courier New"/>
              </a:rPr>
              <a:t> </a:t>
            </a:r>
            <a:r>
              <a:rPr b="1" lang="en" sz="1050">
                <a:solidFill>
                  <a:srgbClr val="A31515"/>
                </a:solidFill>
                <a:highlight>
                  <a:srgbClr val="FFFFFF"/>
                </a:highlight>
                <a:latin typeface="Courier New"/>
                <a:ea typeface="Courier New"/>
                <a:cs typeface="Courier New"/>
                <a:sym typeface="Courier New"/>
              </a:rPr>
              <a:t>"desafio_final"</a:t>
            </a:r>
            <a:r>
              <a:rPr b="1" lang="en" sz="1050">
                <a:solidFill>
                  <a:schemeClr val="dk1"/>
                </a:solidFill>
                <a:highlight>
                  <a:srgbClr val="FFFFFF"/>
                </a:highlight>
                <a:latin typeface="Courier New"/>
                <a:ea typeface="Courier New"/>
                <a:cs typeface="Courier New"/>
                <a:sym typeface="Courier New"/>
              </a:rPr>
              <a:t>.</a:t>
            </a:r>
            <a:r>
              <a:rPr b="1" lang="en" sz="1050">
                <a:solidFill>
                  <a:srgbClr val="A31515"/>
                </a:solidFill>
                <a:highlight>
                  <a:srgbClr val="FFFFFF"/>
                </a:highlight>
                <a:latin typeface="Courier New"/>
                <a:ea typeface="Courier New"/>
                <a:cs typeface="Courier New"/>
                <a:sym typeface="Courier New"/>
              </a:rPr>
              <a:t>"pib_agricola"</a:t>
            </a:r>
            <a:r>
              <a:rPr b="1" lang="en" sz="1050">
                <a:solidFill>
                  <a:schemeClr val="dk1"/>
                </a:solidFill>
                <a:highlight>
                  <a:srgbClr val="FFFFFF"/>
                </a:highlight>
                <a:latin typeface="Courier New"/>
                <a:ea typeface="Courier New"/>
                <a:cs typeface="Courier New"/>
                <a:sym typeface="Courier New"/>
              </a:rPr>
              <a:t> (</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id_pib </a:t>
            </a:r>
            <a:r>
              <a:rPr b="1" lang="en" sz="1050">
                <a:solidFill>
                  <a:srgbClr val="0000FF"/>
                </a:solidFill>
                <a:highlight>
                  <a:srgbClr val="FFFFFF"/>
                </a:highlight>
                <a:latin typeface="Courier New"/>
                <a:ea typeface="Courier New"/>
                <a:cs typeface="Courier New"/>
                <a:sym typeface="Courier New"/>
              </a:rPr>
              <a:t>int</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primary</a:t>
            </a:r>
            <a:r>
              <a:rPr b="1" lang="en" sz="1050">
                <a:solidFill>
                  <a:schemeClr val="dk1"/>
                </a:solidFill>
                <a:highlight>
                  <a:srgbClr val="FFFFFF"/>
                </a:highlight>
                <a:latin typeface="Courier New"/>
                <a:ea typeface="Courier New"/>
                <a:cs typeface="Courier New"/>
                <a:sym typeface="Courier New"/>
              </a:rPr>
              <a:t> </a:t>
            </a:r>
            <a:r>
              <a:rPr b="1" lang="en" sz="1050">
                <a:solidFill>
                  <a:srgbClr val="0000FF"/>
                </a:solidFill>
                <a:highlight>
                  <a:srgbClr val="FFFFFF"/>
                </a:highlight>
                <a:latin typeface="Courier New"/>
                <a:ea typeface="Courier New"/>
                <a:cs typeface="Courier New"/>
                <a:sym typeface="Courier New"/>
              </a:rPr>
              <a:t>key</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ano_pib </a:t>
            </a:r>
            <a:r>
              <a:rPr b="1" lang="en" sz="1050">
                <a:solidFill>
                  <a:srgbClr val="0000FF"/>
                </a:solidFill>
                <a:highlight>
                  <a:srgbClr val="FFFFFF"/>
                </a:highlight>
                <a:latin typeface="Courier New"/>
                <a:ea typeface="Courier New"/>
                <a:cs typeface="Courier New"/>
                <a:sym typeface="Courier New"/>
              </a:rPr>
              <a:t>text</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insumo </a:t>
            </a:r>
            <a:r>
              <a:rPr b="1" lang="en" sz="1050">
                <a:solidFill>
                  <a:srgbClr val="0000FF"/>
                </a:solidFill>
                <a:highlight>
                  <a:srgbClr val="FFFFFF"/>
                </a:highlight>
                <a:latin typeface="Courier New"/>
                <a:ea typeface="Courier New"/>
                <a:cs typeface="Courier New"/>
                <a:sym typeface="Courier New"/>
              </a:rPr>
              <a:t>float</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agropecuaria </a:t>
            </a:r>
            <a:r>
              <a:rPr b="1" lang="en" sz="1050">
                <a:solidFill>
                  <a:srgbClr val="0000FF"/>
                </a:solidFill>
                <a:highlight>
                  <a:srgbClr val="FFFFFF"/>
                </a:highlight>
                <a:latin typeface="Courier New"/>
                <a:ea typeface="Courier New"/>
                <a:cs typeface="Courier New"/>
                <a:sym typeface="Courier New"/>
              </a:rPr>
              <a:t>float</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industria </a:t>
            </a:r>
            <a:r>
              <a:rPr b="1" lang="en" sz="1050">
                <a:solidFill>
                  <a:srgbClr val="0000FF"/>
                </a:solidFill>
                <a:highlight>
                  <a:srgbClr val="FFFFFF"/>
                </a:highlight>
                <a:latin typeface="Courier New"/>
                <a:ea typeface="Courier New"/>
                <a:cs typeface="Courier New"/>
                <a:sym typeface="Courier New"/>
              </a:rPr>
              <a:t>float</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servicos </a:t>
            </a:r>
            <a:r>
              <a:rPr b="1" lang="en" sz="1050">
                <a:solidFill>
                  <a:srgbClr val="0000FF"/>
                </a:solidFill>
                <a:highlight>
                  <a:srgbClr val="FFFFFF"/>
                </a:highlight>
                <a:latin typeface="Courier New"/>
                <a:ea typeface="Courier New"/>
                <a:cs typeface="Courier New"/>
                <a:sym typeface="Courier New"/>
              </a:rPr>
              <a:t>float</a:t>
            </a: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    total </a:t>
            </a:r>
            <a:r>
              <a:rPr b="1" lang="en" sz="1050">
                <a:solidFill>
                  <a:srgbClr val="0000FF"/>
                </a:solidFill>
                <a:highlight>
                  <a:srgbClr val="FFFFFF"/>
                </a:highlight>
                <a:latin typeface="Courier New"/>
                <a:ea typeface="Courier New"/>
                <a:cs typeface="Courier New"/>
                <a:sym typeface="Courier New"/>
              </a:rPr>
              <a:t>float</a:t>
            </a:r>
            <a:endParaRPr b="1"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F"/>
                </a:highlight>
                <a:latin typeface="Courier New"/>
                <a:ea typeface="Courier New"/>
                <a:cs typeface="Courier New"/>
                <a:sym typeface="Courier New"/>
              </a:rPr>
              <a:t>);</a:t>
            </a:r>
            <a:endParaRPr b="1" sz="1050">
              <a:solidFill>
                <a:schemeClr val="dk1"/>
              </a:solidFill>
              <a:highlight>
                <a:srgbClr val="FFFFFF"/>
              </a:highlight>
              <a:latin typeface="Courier New"/>
              <a:ea typeface="Courier New"/>
              <a:cs typeface="Courier New"/>
              <a:sym typeface="Courier New"/>
            </a:endParaRPr>
          </a:p>
        </p:txBody>
      </p:sp>
      <p:sp>
        <p:nvSpPr>
          <p:cNvPr id="454" name="Google Shape;454;p42"/>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p43"/>
          <p:cNvSpPr txBox="1"/>
          <p:nvPr>
            <p:ph idx="4294967295" type="ctrTitle"/>
          </p:nvPr>
        </p:nvSpPr>
        <p:spPr>
          <a:xfrm>
            <a:off x="727800" y="1193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Inserção no Postgre</a:t>
            </a:r>
            <a:endParaRPr>
              <a:solidFill>
                <a:srgbClr val="38761D"/>
              </a:solidFill>
            </a:endParaRPr>
          </a:p>
        </p:txBody>
      </p:sp>
      <p:sp>
        <p:nvSpPr>
          <p:cNvPr id="461" name="Google Shape;461;p43"/>
          <p:cNvSpPr txBox="1"/>
          <p:nvPr/>
        </p:nvSpPr>
        <p:spPr>
          <a:xfrm>
            <a:off x="685247" y="688810"/>
            <a:ext cx="775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Código que apresenta a Classe e os dois métodos usados para a inserção dos Dados:</a:t>
            </a:r>
            <a:endParaRPr sz="1100"/>
          </a:p>
        </p:txBody>
      </p:sp>
      <p:sp>
        <p:nvSpPr>
          <p:cNvPr id="462" name="Google Shape;462;p43"/>
          <p:cNvSpPr txBox="1"/>
          <p:nvPr/>
        </p:nvSpPr>
        <p:spPr>
          <a:xfrm>
            <a:off x="727800" y="1042800"/>
            <a:ext cx="7072800" cy="4513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psycopg2</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0000FF"/>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0000FF"/>
                </a:solidFill>
                <a:highlight>
                  <a:srgbClr val="FFFFFE"/>
                </a:highlight>
                <a:latin typeface="Courier New"/>
                <a:ea typeface="Courier New"/>
                <a:cs typeface="Courier New"/>
                <a:sym typeface="Courier New"/>
              </a:rPr>
              <a:t>class</a:t>
            </a:r>
            <a:r>
              <a:rPr b="1" lang="en" sz="1050">
                <a:solidFill>
                  <a:schemeClr val="dk1"/>
                </a:solidFill>
                <a:highlight>
                  <a:srgbClr val="FFFFFE"/>
                </a:highlight>
                <a:latin typeface="Courier New"/>
                <a:ea typeface="Courier New"/>
                <a:cs typeface="Courier New"/>
                <a:sym typeface="Courier New"/>
              </a:rPr>
              <a:t> Connectar:</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0000FF"/>
                </a:solidFill>
                <a:highlight>
                  <a:srgbClr val="FFFFFE"/>
                </a:highlight>
                <a:latin typeface="Courier New"/>
                <a:ea typeface="Courier New"/>
                <a:cs typeface="Courier New"/>
                <a:sym typeface="Courier New"/>
              </a:rPr>
              <a:t>def</a:t>
            </a:r>
            <a:r>
              <a:rPr b="1" lang="en" sz="1050">
                <a:solidFill>
                  <a:schemeClr val="dk1"/>
                </a:solidFill>
                <a:highlight>
                  <a:srgbClr val="FFFFFE"/>
                </a:highlight>
                <a:latin typeface="Courier New"/>
                <a:ea typeface="Courier New"/>
                <a:cs typeface="Courier New"/>
                <a:sym typeface="Courier New"/>
              </a:rPr>
              <a:t> </a:t>
            </a:r>
            <a:r>
              <a:rPr b="1" lang="en" sz="1050">
                <a:solidFill>
                  <a:srgbClr val="795E26"/>
                </a:solidFill>
                <a:highlight>
                  <a:srgbClr val="FFFFFE"/>
                </a:highlight>
                <a:latin typeface="Courier New"/>
                <a:ea typeface="Courier New"/>
                <a:cs typeface="Courier New"/>
                <a:sym typeface="Courier New"/>
              </a:rPr>
              <a:t>__init__</a:t>
            </a:r>
            <a:r>
              <a:rPr b="1" lang="en" sz="1050">
                <a:solidFill>
                  <a:schemeClr val="dk1"/>
                </a:solidFill>
                <a:highlight>
                  <a:srgbClr val="FFFFFE"/>
                </a:highlight>
                <a:latin typeface="Courier New"/>
                <a:ea typeface="Courier New"/>
                <a:cs typeface="Courier New"/>
                <a:sym typeface="Courier New"/>
              </a:rPr>
              <a:t>(</a:t>
            </a:r>
            <a:r>
              <a:rPr b="1" lang="en" sz="1050">
                <a:solidFill>
                  <a:srgbClr val="001080"/>
                </a:solidFill>
                <a:highlight>
                  <a:srgbClr val="FFFFFE"/>
                </a:highlight>
                <a:latin typeface="Courier New"/>
                <a:ea typeface="Courier New"/>
                <a:cs typeface="Courier New"/>
                <a:sym typeface="Courier New"/>
              </a:rPr>
              <a:t>self</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host</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database</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user</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password</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self</a:t>
            </a:r>
            <a:r>
              <a:rPr b="1" lang="en" sz="1050">
                <a:solidFill>
                  <a:schemeClr val="dk1"/>
                </a:solidFill>
                <a:highlight>
                  <a:srgbClr val="FFFFFE"/>
                </a:highlight>
                <a:latin typeface="Courier New"/>
                <a:ea typeface="Courier New"/>
                <a:cs typeface="Courier New"/>
                <a:sym typeface="Courier New"/>
              </a:rPr>
              <a:t>.host = host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self</a:t>
            </a:r>
            <a:r>
              <a:rPr b="1" lang="en" sz="1050">
                <a:solidFill>
                  <a:schemeClr val="dk1"/>
                </a:solidFill>
                <a:highlight>
                  <a:srgbClr val="FFFFFE"/>
                </a:highlight>
                <a:latin typeface="Courier New"/>
                <a:ea typeface="Courier New"/>
                <a:cs typeface="Courier New"/>
                <a:sym typeface="Courier New"/>
              </a:rPr>
              <a:t>.database = database</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self</a:t>
            </a:r>
            <a:r>
              <a:rPr b="1" lang="en" sz="1050">
                <a:solidFill>
                  <a:schemeClr val="dk1"/>
                </a:solidFill>
                <a:highlight>
                  <a:srgbClr val="FFFFFE"/>
                </a:highlight>
                <a:latin typeface="Courier New"/>
                <a:ea typeface="Courier New"/>
                <a:cs typeface="Courier New"/>
                <a:sym typeface="Courier New"/>
              </a:rPr>
              <a:t>.user = user</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self</a:t>
            </a:r>
            <a:r>
              <a:rPr b="1" lang="en" sz="1050">
                <a:solidFill>
                  <a:schemeClr val="dk1"/>
                </a:solidFill>
                <a:highlight>
                  <a:srgbClr val="FFFFFE"/>
                </a:highlight>
                <a:latin typeface="Courier New"/>
                <a:ea typeface="Courier New"/>
                <a:cs typeface="Courier New"/>
                <a:sym typeface="Courier New"/>
              </a:rPr>
              <a:t>.password = password</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0000FF"/>
                </a:solidFill>
                <a:highlight>
                  <a:srgbClr val="FFFFFE"/>
                </a:highlight>
                <a:latin typeface="Courier New"/>
                <a:ea typeface="Courier New"/>
                <a:cs typeface="Courier New"/>
                <a:sym typeface="Courier New"/>
              </a:rPr>
              <a:t>def</a:t>
            </a:r>
            <a:r>
              <a:rPr b="1" lang="en" sz="1050">
                <a:solidFill>
                  <a:schemeClr val="dk1"/>
                </a:solidFill>
                <a:highlight>
                  <a:srgbClr val="FFFFFE"/>
                </a:highlight>
                <a:latin typeface="Courier New"/>
                <a:ea typeface="Courier New"/>
                <a:cs typeface="Courier New"/>
                <a:sym typeface="Courier New"/>
              </a:rPr>
              <a:t> </a:t>
            </a:r>
            <a:r>
              <a:rPr b="1" lang="en" sz="1050">
                <a:solidFill>
                  <a:srgbClr val="795E26"/>
                </a:solidFill>
                <a:highlight>
                  <a:srgbClr val="FFFFFE"/>
                </a:highlight>
                <a:latin typeface="Courier New"/>
                <a:ea typeface="Courier New"/>
                <a:cs typeface="Courier New"/>
                <a:sym typeface="Courier New"/>
              </a:rPr>
              <a:t>inserir</a:t>
            </a:r>
            <a:r>
              <a:rPr b="1" lang="en" sz="1050">
                <a:solidFill>
                  <a:schemeClr val="dk1"/>
                </a:solidFill>
                <a:highlight>
                  <a:srgbClr val="FFFFFE"/>
                </a:highlight>
                <a:latin typeface="Courier New"/>
                <a:ea typeface="Courier New"/>
                <a:cs typeface="Courier New"/>
                <a:sym typeface="Courier New"/>
              </a:rPr>
              <a:t>(</a:t>
            </a:r>
            <a:r>
              <a:rPr b="1" lang="en" sz="1050">
                <a:solidFill>
                  <a:srgbClr val="001080"/>
                </a:solidFill>
                <a:highlight>
                  <a:srgbClr val="FFFFFE"/>
                </a:highlight>
                <a:latin typeface="Courier New"/>
                <a:ea typeface="Courier New"/>
                <a:cs typeface="Courier New"/>
                <a:sym typeface="Courier New"/>
              </a:rPr>
              <a:t>self</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table</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parametros</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valores</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query = </a:t>
            </a:r>
            <a:r>
              <a:rPr b="1" lang="en" sz="1050">
                <a:solidFill>
                  <a:srgbClr val="0000FF"/>
                </a:solidFill>
                <a:highlight>
                  <a:srgbClr val="FFFFFE"/>
                </a:highlight>
                <a:latin typeface="Courier New"/>
                <a:ea typeface="Courier New"/>
                <a:cs typeface="Courier New"/>
                <a:sym typeface="Courier New"/>
              </a:rPr>
              <a:t>f</a:t>
            </a:r>
            <a:r>
              <a:rPr b="1" lang="en" sz="1050">
                <a:solidFill>
                  <a:srgbClr val="A31515"/>
                </a:solidFill>
                <a:highlight>
                  <a:srgbClr val="FFFFFE"/>
                </a:highlight>
                <a:latin typeface="Courier New"/>
                <a:ea typeface="Courier New"/>
                <a:cs typeface="Courier New"/>
                <a:sym typeface="Courier New"/>
              </a:rPr>
              <a:t>"INSERT INTO </a:t>
            </a:r>
            <a:r>
              <a:rPr b="1" lang="en" sz="1050">
                <a:solidFill>
                  <a:schemeClr val="dk1"/>
                </a:solidFill>
                <a:highlight>
                  <a:srgbClr val="FFFFFE"/>
                </a:highlight>
                <a:latin typeface="Courier New"/>
                <a:ea typeface="Courier New"/>
                <a:cs typeface="Courier New"/>
                <a:sym typeface="Courier New"/>
              </a:rPr>
              <a:t>{table}</a:t>
            </a:r>
            <a:r>
              <a:rPr b="1" lang="en" sz="1050">
                <a:solidFill>
                  <a:srgbClr val="A31515"/>
                </a:solidFill>
                <a:highlight>
                  <a:srgbClr val="FFFFFE"/>
                </a:highlight>
                <a:latin typeface="Courier New"/>
                <a:ea typeface="Courier New"/>
                <a:cs typeface="Courier New"/>
                <a:sym typeface="Courier New"/>
              </a:rPr>
              <a:t> (</a:t>
            </a:r>
            <a:r>
              <a:rPr b="1" lang="en" sz="1050">
                <a:solidFill>
                  <a:schemeClr val="dk1"/>
                </a:solidFill>
                <a:highlight>
                  <a:srgbClr val="FFFFFE"/>
                </a:highlight>
                <a:latin typeface="Courier New"/>
                <a:ea typeface="Courier New"/>
                <a:cs typeface="Courier New"/>
                <a:sym typeface="Courier New"/>
              </a:rPr>
              <a:t>{parametros}</a:t>
            </a:r>
            <a:r>
              <a:rPr b="1" lang="en" sz="1050">
                <a:solidFill>
                  <a:srgbClr val="A31515"/>
                </a:solidFill>
                <a:highlight>
                  <a:srgbClr val="FFFFFE"/>
                </a:highlight>
                <a:latin typeface="Courier New"/>
                <a:ea typeface="Courier New"/>
                <a:cs typeface="Courier New"/>
                <a:sym typeface="Courier New"/>
              </a:rPr>
              <a:t>) VALUES (</a:t>
            </a:r>
            <a:r>
              <a:rPr b="1" lang="en" sz="1050">
                <a:solidFill>
                  <a:schemeClr val="dk1"/>
                </a:solidFill>
                <a:highlight>
                  <a:srgbClr val="FFFFFE"/>
                </a:highlight>
                <a:latin typeface="Courier New"/>
                <a:ea typeface="Courier New"/>
                <a:cs typeface="Courier New"/>
                <a:sym typeface="Courier New"/>
              </a:rPr>
              <a:t>{valores}</a:t>
            </a:r>
            <a:r>
              <a:rPr b="1" lang="en" sz="1050">
                <a:solidFill>
                  <a:srgbClr val="A31515"/>
                </a:solidFill>
                <a:highlight>
                  <a:srgbClr val="FFFFFE"/>
                </a:highlight>
                <a:latin typeface="Courier New"/>
                <a:ea typeface="Courier New"/>
                <a:cs typeface="Courier New"/>
                <a:sym typeface="Courier New"/>
              </a:rPr>
              <a:t>)"</a:t>
            </a:r>
            <a:endParaRPr b="1"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self</a:t>
            </a:r>
            <a:r>
              <a:rPr b="1" lang="en" sz="1050">
                <a:solidFill>
                  <a:schemeClr val="dk1"/>
                </a:solidFill>
                <a:highlight>
                  <a:srgbClr val="FFFFFE"/>
                </a:highlight>
                <a:latin typeface="Courier New"/>
                <a:ea typeface="Courier New"/>
                <a:cs typeface="Courier New"/>
                <a:sym typeface="Courier New"/>
              </a:rPr>
              <a:t>.acao(query)</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0000FF"/>
                </a:solidFill>
                <a:highlight>
                  <a:srgbClr val="FFFFFE"/>
                </a:highlight>
                <a:latin typeface="Courier New"/>
                <a:ea typeface="Courier New"/>
                <a:cs typeface="Courier New"/>
                <a:sym typeface="Courier New"/>
              </a:rPr>
              <a:t>def</a:t>
            </a:r>
            <a:r>
              <a:rPr b="1" lang="en" sz="1050">
                <a:solidFill>
                  <a:schemeClr val="dk1"/>
                </a:solidFill>
                <a:highlight>
                  <a:srgbClr val="FFFFFE"/>
                </a:highlight>
                <a:latin typeface="Courier New"/>
                <a:ea typeface="Courier New"/>
                <a:cs typeface="Courier New"/>
                <a:sym typeface="Courier New"/>
              </a:rPr>
              <a:t> </a:t>
            </a:r>
            <a:r>
              <a:rPr b="1" lang="en" sz="1050">
                <a:solidFill>
                  <a:srgbClr val="795E26"/>
                </a:solidFill>
                <a:highlight>
                  <a:srgbClr val="FFFFFE"/>
                </a:highlight>
                <a:latin typeface="Courier New"/>
                <a:ea typeface="Courier New"/>
                <a:cs typeface="Courier New"/>
                <a:sym typeface="Courier New"/>
              </a:rPr>
              <a:t>inserir_multiples</a:t>
            </a:r>
            <a:r>
              <a:rPr b="1" lang="en" sz="1050">
                <a:solidFill>
                  <a:schemeClr val="dk1"/>
                </a:solidFill>
                <a:highlight>
                  <a:srgbClr val="FFFFFE"/>
                </a:highlight>
                <a:latin typeface="Courier New"/>
                <a:ea typeface="Courier New"/>
                <a:cs typeface="Courier New"/>
                <a:sym typeface="Courier New"/>
              </a:rPr>
              <a:t>(</a:t>
            </a:r>
            <a:r>
              <a:rPr b="1" lang="en" sz="1050">
                <a:solidFill>
                  <a:srgbClr val="001080"/>
                </a:solidFill>
                <a:highlight>
                  <a:srgbClr val="FFFFFE"/>
                </a:highlight>
                <a:latin typeface="Courier New"/>
                <a:ea typeface="Courier New"/>
                <a:cs typeface="Courier New"/>
                <a:sym typeface="Courier New"/>
              </a:rPr>
              <a:t>self</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table</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parametros</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valores</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query = </a:t>
            </a:r>
            <a:r>
              <a:rPr b="1" lang="en" sz="1050">
                <a:solidFill>
                  <a:srgbClr val="0000FF"/>
                </a:solidFill>
                <a:highlight>
                  <a:srgbClr val="FFFFFE"/>
                </a:highlight>
                <a:latin typeface="Courier New"/>
                <a:ea typeface="Courier New"/>
                <a:cs typeface="Courier New"/>
                <a:sym typeface="Courier New"/>
              </a:rPr>
              <a:t>f</a:t>
            </a:r>
            <a:r>
              <a:rPr b="1" lang="en" sz="1050">
                <a:solidFill>
                  <a:srgbClr val="A31515"/>
                </a:solidFill>
                <a:highlight>
                  <a:srgbClr val="FFFFFE"/>
                </a:highlight>
                <a:latin typeface="Courier New"/>
                <a:ea typeface="Courier New"/>
                <a:cs typeface="Courier New"/>
                <a:sym typeface="Courier New"/>
              </a:rPr>
              <a:t>"INSERT INTO </a:t>
            </a:r>
            <a:r>
              <a:rPr b="1" lang="en" sz="1050">
                <a:solidFill>
                  <a:schemeClr val="dk1"/>
                </a:solidFill>
                <a:highlight>
                  <a:srgbClr val="FFFFFE"/>
                </a:highlight>
                <a:latin typeface="Courier New"/>
                <a:ea typeface="Courier New"/>
                <a:cs typeface="Courier New"/>
                <a:sym typeface="Courier New"/>
              </a:rPr>
              <a:t>{table}</a:t>
            </a:r>
            <a:r>
              <a:rPr b="1" lang="en" sz="1050">
                <a:solidFill>
                  <a:srgbClr val="A31515"/>
                </a:solidFill>
                <a:highlight>
                  <a:srgbClr val="FFFFFE"/>
                </a:highlight>
                <a:latin typeface="Courier New"/>
                <a:ea typeface="Courier New"/>
                <a:cs typeface="Courier New"/>
                <a:sym typeface="Courier New"/>
              </a:rPr>
              <a:t> (</a:t>
            </a:r>
            <a:r>
              <a:rPr b="1" lang="en" sz="1050">
                <a:solidFill>
                  <a:schemeClr val="dk1"/>
                </a:solidFill>
                <a:highlight>
                  <a:srgbClr val="FFFFFE"/>
                </a:highlight>
                <a:latin typeface="Courier New"/>
                <a:ea typeface="Courier New"/>
                <a:cs typeface="Courier New"/>
                <a:sym typeface="Courier New"/>
              </a:rPr>
              <a:t>{parametros}</a:t>
            </a:r>
            <a:r>
              <a:rPr b="1" lang="en" sz="1050">
                <a:solidFill>
                  <a:srgbClr val="A31515"/>
                </a:solidFill>
                <a:highlight>
                  <a:srgbClr val="FFFFFE"/>
                </a:highlight>
                <a:latin typeface="Courier New"/>
                <a:ea typeface="Courier New"/>
                <a:cs typeface="Courier New"/>
                <a:sym typeface="Courier New"/>
              </a:rPr>
              <a:t>) VALUES </a:t>
            </a:r>
            <a:r>
              <a:rPr b="1" lang="en" sz="1050">
                <a:solidFill>
                  <a:schemeClr val="dk1"/>
                </a:solidFill>
                <a:highlight>
                  <a:srgbClr val="FFFFFE"/>
                </a:highlight>
                <a:latin typeface="Courier New"/>
                <a:ea typeface="Courier New"/>
                <a:cs typeface="Courier New"/>
                <a:sym typeface="Courier New"/>
              </a:rPr>
              <a:t>{valores}</a:t>
            </a:r>
            <a:r>
              <a:rPr b="1" lang="en" sz="1050">
                <a:solidFill>
                  <a:srgbClr val="A31515"/>
                </a:solidFill>
                <a:highlight>
                  <a:srgbClr val="FFFFFE"/>
                </a:highlight>
                <a:latin typeface="Courier New"/>
                <a:ea typeface="Courier New"/>
                <a:cs typeface="Courier New"/>
                <a:sym typeface="Courier New"/>
              </a:rPr>
              <a:t>"</a:t>
            </a:r>
            <a:endParaRPr b="1"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self</a:t>
            </a:r>
            <a:r>
              <a:rPr b="1" lang="en" sz="1050">
                <a:solidFill>
                  <a:schemeClr val="dk1"/>
                </a:solidFill>
                <a:highlight>
                  <a:srgbClr val="FFFFFE"/>
                </a:highlight>
                <a:latin typeface="Courier New"/>
                <a:ea typeface="Courier New"/>
                <a:cs typeface="Courier New"/>
                <a:sym typeface="Courier New"/>
              </a:rPr>
              <a:t>.acao(query)</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E"/>
                </a:highlight>
                <a:latin typeface="Courier New"/>
                <a:ea typeface="Courier New"/>
                <a:cs typeface="Courier New"/>
                <a:sym typeface="Courier New"/>
                <a:hlinkClick r:id="rId3"/>
              </a:rPr>
              <a:t>Colab da etapa</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0000FF"/>
              </a:solidFill>
              <a:highlight>
                <a:srgbClr val="FFFFFF"/>
              </a:highlight>
              <a:latin typeface="Courier New"/>
              <a:ea typeface="Courier New"/>
              <a:cs typeface="Courier New"/>
              <a:sym typeface="Courier New"/>
            </a:endParaRPr>
          </a:p>
        </p:txBody>
      </p:sp>
      <p:sp>
        <p:nvSpPr>
          <p:cNvPr id="463" name="Google Shape;463;p43"/>
          <p:cNvSpPr/>
          <p:nvPr/>
        </p:nvSpPr>
        <p:spPr>
          <a:xfrm>
            <a:off x="7800600" y="433488"/>
            <a:ext cx="1055100" cy="864600"/>
          </a:xfrm>
          <a:prstGeom prst="foldedCorner">
            <a:avLst>
              <a:gd fmla="val 16667" name="adj"/>
            </a:avLst>
          </a:prstGeom>
          <a:gradFill>
            <a:gsLst>
              <a:gs pos="0">
                <a:srgbClr val="E5FDEC">
                  <a:alpha val="90980"/>
                </a:srgbClr>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reflection blurRad="0" dir="5400000" dist="19050" endA="0" endPos="10000" fadeDir="5400012" kx="0" rotWithShape="0" algn="bl" stA="7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txBox="1"/>
          <p:nvPr/>
        </p:nvSpPr>
        <p:spPr>
          <a:xfrm>
            <a:off x="7904425" y="554187"/>
            <a:ext cx="879600" cy="492600"/>
          </a:xfrm>
          <a:prstGeom prst="rect">
            <a:avLst/>
          </a:prstGeom>
          <a:solidFill>
            <a:srgbClr val="CDF0D7">
              <a:alpha val="9115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38761D"/>
                </a:solidFill>
                <a:latin typeface="Montserrat"/>
                <a:ea typeface="Montserrat"/>
                <a:cs typeface="Montserrat"/>
                <a:sym typeface="Montserrat"/>
              </a:rPr>
              <a:t>1º JOB</a:t>
            </a:r>
            <a:endParaRPr b="1" sz="1000">
              <a:solidFill>
                <a:srgbClr val="38761D"/>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38761D"/>
                </a:solidFill>
                <a:latin typeface="Montserrat"/>
                <a:ea typeface="Montserrat"/>
                <a:cs typeface="Montserrat"/>
                <a:sym typeface="Montserrat"/>
              </a:rPr>
              <a:t>na GCP</a:t>
            </a:r>
            <a:endParaRPr b="1" sz="1000">
              <a:solidFill>
                <a:srgbClr val="38761D"/>
              </a:solidFill>
              <a:latin typeface="Montserrat"/>
              <a:ea typeface="Montserrat"/>
              <a:cs typeface="Montserrat"/>
              <a:sym typeface="Montserrat"/>
            </a:endParaRPr>
          </a:p>
        </p:txBody>
      </p:sp>
      <p:sp>
        <p:nvSpPr>
          <p:cNvPr id="465" name="Google Shape;465;p43"/>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44"/>
          <p:cNvSpPr txBox="1"/>
          <p:nvPr/>
        </p:nvSpPr>
        <p:spPr>
          <a:xfrm>
            <a:off x="309322" y="67310"/>
            <a:ext cx="775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Um dos desafios encontrados no momento da inserção no Postgre e a solução encontrada:</a:t>
            </a:r>
            <a:endParaRPr sz="1100"/>
          </a:p>
        </p:txBody>
      </p:sp>
      <p:sp>
        <p:nvSpPr>
          <p:cNvPr id="472" name="Google Shape;472;p44"/>
          <p:cNvSpPr txBox="1"/>
          <p:nvPr/>
        </p:nvSpPr>
        <p:spPr>
          <a:xfrm>
            <a:off x="1035600" y="324875"/>
            <a:ext cx="7072800" cy="591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900">
                <a:solidFill>
                  <a:srgbClr val="AF00DB"/>
                </a:solidFill>
                <a:highlight>
                  <a:srgbClr val="FFFFFE"/>
                </a:highlight>
                <a:latin typeface="Courier New"/>
                <a:ea typeface="Courier New"/>
                <a:cs typeface="Courier New"/>
                <a:sym typeface="Courier New"/>
              </a:rPr>
              <a:t>try</a:t>
            </a:r>
            <a:r>
              <a:rPr b="1" lang="en"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df3 = c1.ler_csv(</a:t>
            </a:r>
            <a:r>
              <a:rPr b="1" lang="en" sz="900">
                <a:solidFill>
                  <a:srgbClr val="A31515"/>
                </a:solidFill>
                <a:highlight>
                  <a:srgbClr val="FFFFFE"/>
                </a:highlight>
                <a:latin typeface="Courier New"/>
                <a:ea typeface="Courier New"/>
                <a:cs typeface="Courier New"/>
                <a:sym typeface="Courier New"/>
              </a:rPr>
              <a:t>'gs://bucket-projeto-final/csv/quantidade(FAO)_final.csv'</a:t>
            </a:r>
            <a:r>
              <a:rPr b="1" lang="en"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df3.drop(</a:t>
            </a:r>
            <a:r>
              <a:rPr b="1" lang="en" sz="900">
                <a:solidFill>
                  <a:srgbClr val="A31515"/>
                </a:solidFill>
                <a:highlight>
                  <a:srgbClr val="FFFFFE"/>
                </a:highlight>
                <a:latin typeface="Courier New"/>
                <a:ea typeface="Courier New"/>
                <a:cs typeface="Courier New"/>
                <a:sym typeface="Courier New"/>
              </a:rPr>
              <a:t>"Unnamed: 0"</a:t>
            </a:r>
            <a:r>
              <a:rPr b="1" lang="en" sz="900">
                <a:solidFill>
                  <a:schemeClr val="dk1"/>
                </a:solidFill>
                <a:highlight>
                  <a:srgbClr val="FFFFFE"/>
                </a:highlight>
                <a:latin typeface="Courier New"/>
                <a:ea typeface="Courier New"/>
                <a:cs typeface="Courier New"/>
                <a:sym typeface="Courier New"/>
              </a:rPr>
              <a:t>, axis=</a:t>
            </a:r>
            <a:r>
              <a:rPr b="1" lang="en" sz="900">
                <a:solidFill>
                  <a:srgbClr val="09885A"/>
                </a:solidFill>
                <a:highlight>
                  <a:srgbClr val="FFFFFE"/>
                </a:highlight>
                <a:latin typeface="Courier New"/>
                <a:ea typeface="Courier New"/>
                <a:cs typeface="Courier New"/>
                <a:sym typeface="Courier New"/>
              </a:rPr>
              <a:t>1</a:t>
            </a:r>
            <a:r>
              <a:rPr b="1" lang="en" sz="900">
                <a:solidFill>
                  <a:schemeClr val="dk1"/>
                </a:solidFill>
                <a:highlight>
                  <a:srgbClr val="FFFFFE"/>
                </a:highlight>
                <a:latin typeface="Courier New"/>
                <a:ea typeface="Courier New"/>
                <a:cs typeface="Courier New"/>
                <a:sym typeface="Courier New"/>
              </a:rPr>
              <a:t>, inplace=</a:t>
            </a:r>
            <a:r>
              <a:rPr b="1" lang="en" sz="900">
                <a:solidFill>
                  <a:srgbClr val="0000FF"/>
                </a:solidFill>
                <a:highlight>
                  <a:srgbClr val="FFFFFE"/>
                </a:highlight>
                <a:latin typeface="Courier New"/>
                <a:ea typeface="Courier New"/>
                <a:cs typeface="Courier New"/>
                <a:sym typeface="Courier New"/>
              </a:rPr>
              <a:t>True</a:t>
            </a:r>
            <a:r>
              <a:rPr b="1" lang="en"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df3 = df3.fillna(</a:t>
            </a:r>
            <a:r>
              <a:rPr b="1" lang="en" sz="900">
                <a:solidFill>
                  <a:srgbClr val="09885A"/>
                </a:solidFill>
                <a:highlight>
                  <a:srgbClr val="FFFFFE"/>
                </a:highlight>
                <a:latin typeface="Courier New"/>
                <a:ea typeface="Courier New"/>
                <a:cs typeface="Courier New"/>
                <a:sym typeface="Courier New"/>
              </a:rPr>
              <a:t>0</a:t>
            </a:r>
            <a:r>
              <a:rPr b="1" lang="en"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tam = df3.shape[</a:t>
            </a:r>
            <a:r>
              <a:rPr b="1" lang="en" sz="900">
                <a:solidFill>
                  <a:srgbClr val="09885A"/>
                </a:solidFill>
                <a:highlight>
                  <a:srgbClr val="FFFFFE"/>
                </a:highlight>
                <a:latin typeface="Courier New"/>
                <a:ea typeface="Courier New"/>
                <a:cs typeface="Courier New"/>
                <a:sym typeface="Courier New"/>
              </a:rPr>
              <a:t>0</a:t>
            </a:r>
            <a:r>
              <a:rPr b="1" lang="en"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k = </a:t>
            </a:r>
            <a:r>
              <a:rPr b="1" lang="en" sz="900">
                <a:solidFill>
                  <a:srgbClr val="09885A"/>
                </a:solidFill>
                <a:highlight>
                  <a:srgbClr val="FFFFFE"/>
                </a:highlight>
                <a:latin typeface="Courier New"/>
                <a:ea typeface="Courier New"/>
                <a:cs typeface="Courier New"/>
                <a:sym typeface="Courier New"/>
              </a:rPr>
              <a:t>0</a:t>
            </a:r>
            <a:endParaRPr b="1" sz="90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j = </a:t>
            </a:r>
            <a:r>
              <a:rPr b="1" lang="en" sz="900">
                <a:solidFill>
                  <a:srgbClr val="09885A"/>
                </a:solidFill>
                <a:highlight>
                  <a:srgbClr val="FFFFFE"/>
                </a:highlight>
                <a:latin typeface="Courier New"/>
                <a:ea typeface="Courier New"/>
                <a:cs typeface="Courier New"/>
                <a:sym typeface="Courier New"/>
              </a:rPr>
              <a:t>500000</a:t>
            </a:r>
            <a:endParaRPr b="1" sz="90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a:t>
            </a:r>
            <a:r>
              <a:rPr b="1" lang="en" sz="900">
                <a:solidFill>
                  <a:srgbClr val="AF00DB"/>
                </a:solidFill>
                <a:highlight>
                  <a:srgbClr val="FFFFFE"/>
                </a:highlight>
                <a:latin typeface="Courier New"/>
                <a:ea typeface="Courier New"/>
                <a:cs typeface="Courier New"/>
                <a:sym typeface="Courier New"/>
              </a:rPr>
              <a:t>while</a:t>
            </a:r>
            <a:r>
              <a:rPr b="1" lang="en" sz="900">
                <a:solidFill>
                  <a:schemeClr val="dk1"/>
                </a:solidFill>
                <a:highlight>
                  <a:srgbClr val="FFFFFE"/>
                </a:highlight>
                <a:latin typeface="Courier New"/>
                <a:ea typeface="Courier New"/>
                <a:cs typeface="Courier New"/>
                <a:sym typeface="Courier New"/>
              </a:rPr>
              <a:t> </a:t>
            </a:r>
            <a:r>
              <a:rPr b="1" lang="en" sz="900">
                <a:solidFill>
                  <a:srgbClr val="0000FF"/>
                </a:solidFill>
                <a:highlight>
                  <a:srgbClr val="FFFFFE"/>
                </a:highlight>
                <a:latin typeface="Courier New"/>
                <a:ea typeface="Courier New"/>
                <a:cs typeface="Courier New"/>
                <a:sym typeface="Courier New"/>
              </a:rPr>
              <a:t>True</a:t>
            </a:r>
            <a:r>
              <a:rPr b="1" lang="en"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arr = np.array(df3)</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valores = []</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a:t>
            </a:r>
            <a:r>
              <a:rPr b="1" lang="en" sz="900">
                <a:solidFill>
                  <a:srgbClr val="AF00DB"/>
                </a:solidFill>
                <a:highlight>
                  <a:srgbClr val="FFFFFE"/>
                </a:highlight>
                <a:latin typeface="Courier New"/>
                <a:ea typeface="Courier New"/>
                <a:cs typeface="Courier New"/>
                <a:sym typeface="Courier New"/>
              </a:rPr>
              <a:t>if</a:t>
            </a:r>
            <a:r>
              <a:rPr b="1" lang="en" sz="900">
                <a:solidFill>
                  <a:schemeClr val="dk1"/>
                </a:solidFill>
                <a:highlight>
                  <a:srgbClr val="FFFFFE"/>
                </a:highlight>
                <a:latin typeface="Courier New"/>
                <a:ea typeface="Courier New"/>
                <a:cs typeface="Courier New"/>
                <a:sym typeface="Courier New"/>
              </a:rPr>
              <a:t> j &gt; </a:t>
            </a:r>
            <a:r>
              <a:rPr b="1" lang="en" sz="900">
                <a:solidFill>
                  <a:srgbClr val="09885A"/>
                </a:solidFill>
                <a:highlight>
                  <a:srgbClr val="FFFFFE"/>
                </a:highlight>
                <a:latin typeface="Courier New"/>
                <a:ea typeface="Courier New"/>
                <a:cs typeface="Courier New"/>
                <a:sym typeface="Courier New"/>
              </a:rPr>
              <a:t>3000000</a:t>
            </a:r>
            <a:r>
              <a:rPr b="1" lang="en" sz="900">
                <a:solidFill>
                  <a:schemeClr val="dk1"/>
                </a:solidFill>
                <a:highlight>
                  <a:srgbClr val="FFFFFE"/>
                </a:highlight>
                <a:latin typeface="Courier New"/>
                <a:ea typeface="Courier New"/>
                <a:cs typeface="Courier New"/>
                <a:sym typeface="Courier New"/>
              </a:rPr>
              <a:t>: </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j = </a:t>
            </a:r>
            <a:r>
              <a:rPr b="1" lang="en" sz="900">
                <a:solidFill>
                  <a:srgbClr val="09885A"/>
                </a:solidFill>
                <a:highlight>
                  <a:srgbClr val="FFFFFE"/>
                </a:highlight>
                <a:latin typeface="Courier New"/>
                <a:ea typeface="Courier New"/>
                <a:cs typeface="Courier New"/>
                <a:sym typeface="Courier New"/>
              </a:rPr>
              <a:t>3000000</a:t>
            </a:r>
            <a:r>
              <a:rPr b="1" lang="en" sz="900">
                <a:solidFill>
                  <a:schemeClr val="dk1"/>
                </a:solidFill>
                <a:highlight>
                  <a:srgbClr val="FFFFFE"/>
                </a:highlight>
                <a:latin typeface="Courier New"/>
                <a:ea typeface="Courier New"/>
                <a:cs typeface="Courier New"/>
                <a:sym typeface="Courier New"/>
              </a:rPr>
              <a:t> + (tam - </a:t>
            </a:r>
            <a:r>
              <a:rPr b="1" lang="en" sz="900">
                <a:solidFill>
                  <a:srgbClr val="09885A"/>
                </a:solidFill>
                <a:highlight>
                  <a:srgbClr val="FFFFFE"/>
                </a:highlight>
                <a:latin typeface="Courier New"/>
                <a:ea typeface="Courier New"/>
                <a:cs typeface="Courier New"/>
                <a:sym typeface="Courier New"/>
              </a:rPr>
              <a:t>3000000</a:t>
            </a:r>
            <a:r>
              <a:rPr b="1" lang="en"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a:t>
            </a:r>
            <a:r>
              <a:rPr b="1" lang="en" sz="900">
                <a:solidFill>
                  <a:srgbClr val="AF00DB"/>
                </a:solidFill>
                <a:highlight>
                  <a:srgbClr val="FFFFFE"/>
                </a:highlight>
                <a:latin typeface="Courier New"/>
                <a:ea typeface="Courier New"/>
                <a:cs typeface="Courier New"/>
                <a:sym typeface="Courier New"/>
              </a:rPr>
              <a:t>for</a:t>
            </a:r>
            <a:r>
              <a:rPr b="1" lang="en" sz="900">
                <a:solidFill>
                  <a:schemeClr val="dk1"/>
                </a:solidFill>
                <a:highlight>
                  <a:srgbClr val="FFFFFE"/>
                </a:highlight>
                <a:latin typeface="Courier New"/>
                <a:ea typeface="Courier New"/>
                <a:cs typeface="Courier New"/>
                <a:sym typeface="Courier New"/>
              </a:rPr>
              <a:t> i </a:t>
            </a:r>
            <a:r>
              <a:rPr b="1" lang="en" sz="900">
                <a:solidFill>
                  <a:srgbClr val="0000FF"/>
                </a:solidFill>
                <a:highlight>
                  <a:srgbClr val="FFFFFE"/>
                </a:highlight>
                <a:latin typeface="Courier New"/>
                <a:ea typeface="Courier New"/>
                <a:cs typeface="Courier New"/>
                <a:sym typeface="Courier New"/>
              </a:rPr>
              <a:t>in</a:t>
            </a:r>
            <a:r>
              <a:rPr b="1" lang="en" sz="900">
                <a:solidFill>
                  <a:schemeClr val="dk1"/>
                </a:solidFill>
                <a:highlight>
                  <a:srgbClr val="FFFFFE"/>
                </a:highlight>
                <a:latin typeface="Courier New"/>
                <a:ea typeface="Courier New"/>
                <a:cs typeface="Courier New"/>
                <a:sym typeface="Courier New"/>
              </a:rPr>
              <a:t> arr[k:j]:</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item = (i[</a:t>
            </a:r>
            <a:r>
              <a:rPr b="1" lang="en" sz="900">
                <a:solidFill>
                  <a:srgbClr val="09885A"/>
                </a:solidFill>
                <a:highlight>
                  <a:srgbClr val="FFFFFE"/>
                </a:highlight>
                <a:latin typeface="Courier New"/>
                <a:ea typeface="Courier New"/>
                <a:cs typeface="Courier New"/>
                <a:sym typeface="Courier New"/>
              </a:rPr>
              <a:t>0</a:t>
            </a:r>
            <a:r>
              <a:rPr b="1" lang="en" sz="900">
                <a:solidFill>
                  <a:schemeClr val="dk1"/>
                </a:solidFill>
                <a:highlight>
                  <a:srgbClr val="FFFFFE"/>
                </a:highlight>
                <a:latin typeface="Courier New"/>
                <a:ea typeface="Courier New"/>
                <a:cs typeface="Courier New"/>
                <a:sym typeface="Courier New"/>
              </a:rPr>
              <a:t>], i[</a:t>
            </a:r>
            <a:r>
              <a:rPr b="1" lang="en" sz="900">
                <a:solidFill>
                  <a:srgbClr val="09885A"/>
                </a:solidFill>
                <a:highlight>
                  <a:srgbClr val="FFFFFE"/>
                </a:highlight>
                <a:latin typeface="Courier New"/>
                <a:ea typeface="Courier New"/>
                <a:cs typeface="Courier New"/>
                <a:sym typeface="Courier New"/>
              </a:rPr>
              <a:t>1</a:t>
            </a:r>
            <a:r>
              <a:rPr b="1" lang="en" sz="900">
                <a:solidFill>
                  <a:schemeClr val="dk1"/>
                </a:solidFill>
                <a:highlight>
                  <a:srgbClr val="FFFFFE"/>
                </a:highlight>
                <a:latin typeface="Courier New"/>
                <a:ea typeface="Courier New"/>
                <a:cs typeface="Courier New"/>
                <a:sym typeface="Courier New"/>
              </a:rPr>
              <a:t>], i[</a:t>
            </a:r>
            <a:r>
              <a:rPr b="1" lang="en" sz="900">
                <a:solidFill>
                  <a:srgbClr val="09885A"/>
                </a:solidFill>
                <a:highlight>
                  <a:srgbClr val="FFFFFE"/>
                </a:highlight>
                <a:latin typeface="Courier New"/>
                <a:ea typeface="Courier New"/>
                <a:cs typeface="Courier New"/>
                <a:sym typeface="Courier New"/>
              </a:rPr>
              <a:t>2</a:t>
            </a:r>
            <a:r>
              <a:rPr b="1" lang="en" sz="900">
                <a:solidFill>
                  <a:schemeClr val="dk1"/>
                </a:solidFill>
                <a:highlight>
                  <a:srgbClr val="FFFFFE"/>
                </a:highlight>
                <a:latin typeface="Courier New"/>
                <a:ea typeface="Courier New"/>
                <a:cs typeface="Courier New"/>
                <a:sym typeface="Courier New"/>
              </a:rPr>
              <a:t>], i[</a:t>
            </a:r>
            <a:r>
              <a:rPr b="1" lang="en" sz="900">
                <a:solidFill>
                  <a:srgbClr val="09885A"/>
                </a:solidFill>
                <a:highlight>
                  <a:srgbClr val="FFFFFE"/>
                </a:highlight>
                <a:latin typeface="Courier New"/>
                <a:ea typeface="Courier New"/>
                <a:cs typeface="Courier New"/>
                <a:sym typeface="Courier New"/>
              </a:rPr>
              <a:t>3</a:t>
            </a:r>
            <a:r>
              <a:rPr b="1" lang="en" sz="900">
                <a:solidFill>
                  <a:schemeClr val="dk1"/>
                </a:solidFill>
                <a:highlight>
                  <a:srgbClr val="FFFFFE"/>
                </a:highlight>
                <a:latin typeface="Courier New"/>
                <a:ea typeface="Courier New"/>
                <a:cs typeface="Courier New"/>
                <a:sym typeface="Courier New"/>
              </a:rPr>
              <a:t>], i[</a:t>
            </a:r>
            <a:r>
              <a:rPr b="1" lang="en" sz="900">
                <a:solidFill>
                  <a:srgbClr val="09885A"/>
                </a:solidFill>
                <a:highlight>
                  <a:srgbClr val="FFFFFE"/>
                </a:highlight>
                <a:latin typeface="Courier New"/>
                <a:ea typeface="Courier New"/>
                <a:cs typeface="Courier New"/>
                <a:sym typeface="Courier New"/>
              </a:rPr>
              <a:t>4</a:t>
            </a:r>
            <a:r>
              <a:rPr b="1" lang="en" sz="900">
                <a:solidFill>
                  <a:schemeClr val="dk1"/>
                </a:solidFill>
                <a:highlight>
                  <a:srgbClr val="FFFFFE"/>
                </a:highlight>
                <a:latin typeface="Courier New"/>
                <a:ea typeface="Courier New"/>
                <a:cs typeface="Courier New"/>
                <a:sym typeface="Courier New"/>
              </a:rPr>
              <a:t>], i[</a:t>
            </a:r>
            <a:r>
              <a:rPr b="1" lang="en" sz="900">
                <a:solidFill>
                  <a:srgbClr val="09885A"/>
                </a:solidFill>
                <a:highlight>
                  <a:srgbClr val="FFFFFE"/>
                </a:highlight>
                <a:latin typeface="Courier New"/>
                <a:ea typeface="Courier New"/>
                <a:cs typeface="Courier New"/>
                <a:sym typeface="Courier New"/>
              </a:rPr>
              <a:t>5</a:t>
            </a:r>
            <a:r>
              <a:rPr b="1" lang="en"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valores.append(item)</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valores = </a:t>
            </a:r>
            <a:r>
              <a:rPr b="1" lang="en" sz="900">
                <a:solidFill>
                  <a:srgbClr val="267F99"/>
                </a:solidFill>
                <a:highlight>
                  <a:srgbClr val="FFFFFE"/>
                </a:highlight>
                <a:latin typeface="Courier New"/>
                <a:ea typeface="Courier New"/>
                <a:cs typeface="Courier New"/>
                <a:sym typeface="Courier New"/>
              </a:rPr>
              <a:t>str</a:t>
            </a:r>
            <a:r>
              <a:rPr b="1" lang="en" sz="900">
                <a:solidFill>
                  <a:schemeClr val="dk1"/>
                </a:solidFill>
                <a:highlight>
                  <a:srgbClr val="FFFFFE"/>
                </a:highlight>
                <a:latin typeface="Courier New"/>
                <a:ea typeface="Courier New"/>
                <a:cs typeface="Courier New"/>
                <a:sym typeface="Courier New"/>
              </a:rPr>
              <a:t>(valores)[</a:t>
            </a:r>
            <a:r>
              <a:rPr b="1" lang="en" sz="900">
                <a:solidFill>
                  <a:srgbClr val="09885A"/>
                </a:solidFill>
                <a:highlight>
                  <a:srgbClr val="FFFFFE"/>
                </a:highlight>
                <a:latin typeface="Courier New"/>
                <a:ea typeface="Courier New"/>
                <a:cs typeface="Courier New"/>
                <a:sym typeface="Courier New"/>
              </a:rPr>
              <a:t>1</a:t>
            </a:r>
            <a:r>
              <a:rPr b="1" lang="en" sz="900">
                <a:solidFill>
                  <a:schemeClr val="dk1"/>
                </a:solidFill>
                <a:highlight>
                  <a:srgbClr val="FFFFFE"/>
                </a:highlight>
                <a:latin typeface="Courier New"/>
                <a:ea typeface="Courier New"/>
                <a:cs typeface="Courier New"/>
                <a:sym typeface="Courier New"/>
              </a:rPr>
              <a:t>:</a:t>
            </a:r>
            <a:r>
              <a:rPr b="1" lang="en" sz="900">
                <a:solidFill>
                  <a:srgbClr val="09885A"/>
                </a:solidFill>
                <a:highlight>
                  <a:srgbClr val="FFFFFE"/>
                </a:highlight>
                <a:latin typeface="Courier New"/>
                <a:ea typeface="Courier New"/>
                <a:cs typeface="Courier New"/>
                <a:sym typeface="Courier New"/>
              </a:rPr>
              <a:t>-1</a:t>
            </a:r>
            <a:r>
              <a:rPr b="1" lang="en"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a:t>
            </a:r>
            <a:r>
              <a:rPr b="1" lang="en" sz="900">
                <a:solidFill>
                  <a:srgbClr val="008000"/>
                </a:solidFill>
                <a:highlight>
                  <a:srgbClr val="FFFFFE"/>
                </a:highlight>
                <a:latin typeface="Courier New"/>
                <a:ea typeface="Courier New"/>
                <a:cs typeface="Courier New"/>
                <a:sym typeface="Courier New"/>
              </a:rPr>
              <a:t># print(lista_antes)</a:t>
            </a:r>
            <a:endParaRPr b="1" sz="9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c1.inserir_multiples(</a:t>
            </a:r>
            <a:r>
              <a:rPr b="1" lang="en" sz="900">
                <a:solidFill>
                  <a:srgbClr val="A31515"/>
                </a:solidFill>
                <a:highlight>
                  <a:srgbClr val="FFFFFE"/>
                </a:highlight>
                <a:latin typeface="Courier New"/>
                <a:ea typeface="Courier New"/>
                <a:cs typeface="Courier New"/>
                <a:sym typeface="Courier New"/>
              </a:rPr>
              <a:t>'quantidade_colheita'</a:t>
            </a:r>
            <a:r>
              <a:rPr b="1" lang="en" sz="900">
                <a:solidFill>
                  <a:schemeClr val="dk1"/>
                </a:solidFill>
                <a:highlight>
                  <a:srgbClr val="FFFFFE"/>
                </a:highlight>
                <a:latin typeface="Courier New"/>
                <a:ea typeface="Courier New"/>
                <a:cs typeface="Courier New"/>
                <a:sym typeface="Courier New"/>
              </a:rPr>
              <a:t>,</a:t>
            </a:r>
            <a:r>
              <a:rPr b="1" lang="en" sz="900">
                <a:solidFill>
                  <a:srgbClr val="A31515"/>
                </a:solidFill>
                <a:highlight>
                  <a:srgbClr val="FFFFFE"/>
                </a:highlight>
                <a:latin typeface="Courier New"/>
                <a:ea typeface="Courier New"/>
                <a:cs typeface="Courier New"/>
                <a:sym typeface="Courier New"/>
              </a:rPr>
              <a:t>'pais, item, elemento, ano_quantidade, unidade, valor_quantidade'</a:t>
            </a:r>
            <a:r>
              <a:rPr b="1" lang="en" sz="900">
                <a:solidFill>
                  <a:schemeClr val="dk1"/>
                </a:solidFill>
                <a:highlight>
                  <a:srgbClr val="FFFFFE"/>
                </a:highlight>
                <a:latin typeface="Courier New"/>
                <a:ea typeface="Courier New"/>
                <a:cs typeface="Courier New"/>
                <a:sym typeface="Courier New"/>
              </a:rPr>
              <a:t>, valores)</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a:t>
            </a:r>
            <a:r>
              <a:rPr b="1" lang="en" sz="900">
                <a:solidFill>
                  <a:srgbClr val="AF00DB"/>
                </a:solidFill>
                <a:highlight>
                  <a:srgbClr val="FFFFFE"/>
                </a:highlight>
                <a:latin typeface="Courier New"/>
                <a:ea typeface="Courier New"/>
                <a:cs typeface="Courier New"/>
                <a:sym typeface="Courier New"/>
              </a:rPr>
              <a:t>if</a:t>
            </a:r>
            <a:r>
              <a:rPr b="1" lang="en" sz="900">
                <a:solidFill>
                  <a:schemeClr val="dk1"/>
                </a:solidFill>
                <a:highlight>
                  <a:srgbClr val="FFFFFE"/>
                </a:highlight>
                <a:latin typeface="Courier New"/>
                <a:ea typeface="Courier New"/>
                <a:cs typeface="Courier New"/>
                <a:sym typeface="Courier New"/>
              </a:rPr>
              <a:t> j == tam:</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a:t>
            </a:r>
            <a:r>
              <a:rPr b="1" lang="en" sz="900">
                <a:solidFill>
                  <a:srgbClr val="AF00DB"/>
                </a:solidFill>
                <a:highlight>
                  <a:srgbClr val="FFFFFE"/>
                </a:highlight>
                <a:latin typeface="Courier New"/>
                <a:ea typeface="Courier New"/>
                <a:cs typeface="Courier New"/>
                <a:sym typeface="Courier New"/>
              </a:rPr>
              <a:t>break</a:t>
            </a:r>
            <a:endParaRPr b="1" sz="90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j += </a:t>
            </a:r>
            <a:r>
              <a:rPr b="1" lang="en" sz="900">
                <a:solidFill>
                  <a:srgbClr val="09885A"/>
                </a:solidFill>
                <a:highlight>
                  <a:srgbClr val="FFFFFE"/>
                </a:highlight>
                <a:latin typeface="Courier New"/>
                <a:ea typeface="Courier New"/>
                <a:cs typeface="Courier New"/>
                <a:sym typeface="Courier New"/>
              </a:rPr>
              <a:t>500000</a:t>
            </a:r>
            <a:endParaRPr b="1" sz="90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chemeClr val="dk1"/>
                </a:solidFill>
                <a:highlight>
                  <a:srgbClr val="FFFFFE"/>
                </a:highlight>
                <a:latin typeface="Courier New"/>
                <a:ea typeface="Courier New"/>
                <a:cs typeface="Courier New"/>
                <a:sym typeface="Courier New"/>
              </a:rPr>
              <a:t>        k += </a:t>
            </a:r>
            <a:r>
              <a:rPr b="1" lang="en" sz="900">
                <a:solidFill>
                  <a:srgbClr val="09885A"/>
                </a:solidFill>
                <a:highlight>
                  <a:srgbClr val="FFFFFE"/>
                </a:highlight>
                <a:latin typeface="Courier New"/>
                <a:ea typeface="Courier New"/>
                <a:cs typeface="Courier New"/>
                <a:sym typeface="Courier New"/>
              </a:rPr>
              <a:t>500000</a:t>
            </a:r>
            <a:endParaRPr b="1" sz="90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900">
                <a:solidFill>
                  <a:srgbClr val="AF00DB"/>
                </a:solidFill>
                <a:highlight>
                  <a:srgbClr val="FFFFFE"/>
                </a:highlight>
                <a:latin typeface="Courier New"/>
                <a:ea typeface="Courier New"/>
                <a:cs typeface="Courier New"/>
                <a:sym typeface="Courier New"/>
              </a:rPr>
              <a:t>except</a:t>
            </a:r>
            <a:r>
              <a:rPr b="1" lang="en" sz="900">
                <a:solidFill>
                  <a:schemeClr val="dk1"/>
                </a:solidFill>
                <a:highlight>
                  <a:srgbClr val="FFFFFE"/>
                </a:highlight>
                <a:latin typeface="Courier New"/>
                <a:ea typeface="Courier New"/>
                <a:cs typeface="Courier New"/>
                <a:sym typeface="Courier New"/>
              </a:rPr>
              <a:t> Exception </a:t>
            </a:r>
            <a:r>
              <a:rPr b="1" lang="en" sz="900">
                <a:solidFill>
                  <a:srgbClr val="AF00DB"/>
                </a:solidFill>
                <a:highlight>
                  <a:srgbClr val="FFFFFE"/>
                </a:highlight>
                <a:latin typeface="Courier New"/>
                <a:ea typeface="Courier New"/>
                <a:cs typeface="Courier New"/>
                <a:sym typeface="Courier New"/>
              </a:rPr>
              <a:t>as</a:t>
            </a:r>
            <a:r>
              <a:rPr b="1" lang="en" sz="900">
                <a:solidFill>
                  <a:schemeClr val="dk1"/>
                </a:solidFill>
                <a:highlight>
                  <a:srgbClr val="FFFFFE"/>
                </a:highlight>
                <a:latin typeface="Courier New"/>
                <a:ea typeface="Courier New"/>
                <a:cs typeface="Courier New"/>
                <a:sym typeface="Courier New"/>
              </a:rPr>
              <a:t> e:</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850">
                <a:solidFill>
                  <a:schemeClr val="dk1"/>
                </a:solidFill>
                <a:highlight>
                  <a:srgbClr val="FFFFFE"/>
                </a:highlight>
                <a:latin typeface="Courier New"/>
                <a:ea typeface="Courier New"/>
                <a:cs typeface="Courier New"/>
                <a:sym typeface="Courier New"/>
              </a:rPr>
              <a:t>    </a:t>
            </a:r>
            <a:r>
              <a:rPr b="1" lang="en" sz="850">
                <a:solidFill>
                  <a:srgbClr val="795E26"/>
                </a:solidFill>
                <a:highlight>
                  <a:srgbClr val="FFFFFE"/>
                </a:highlight>
                <a:latin typeface="Courier New"/>
                <a:ea typeface="Courier New"/>
                <a:cs typeface="Courier New"/>
                <a:sym typeface="Courier New"/>
              </a:rPr>
              <a:t>print</a:t>
            </a:r>
            <a:r>
              <a:rPr b="1" lang="en" sz="850">
                <a:solidFill>
                  <a:schemeClr val="dk1"/>
                </a:solidFill>
                <a:highlight>
                  <a:srgbClr val="FFFFFE"/>
                </a:highlight>
                <a:latin typeface="Courier New"/>
                <a:ea typeface="Courier New"/>
                <a:cs typeface="Courier New"/>
                <a:sym typeface="Courier New"/>
              </a:rPr>
              <a:t>(</a:t>
            </a:r>
            <a:r>
              <a:rPr b="1" lang="en" sz="850">
                <a:solidFill>
                  <a:srgbClr val="A31515"/>
                </a:solidFill>
                <a:highlight>
                  <a:srgbClr val="FFFFFE"/>
                </a:highlight>
                <a:latin typeface="Courier New"/>
                <a:ea typeface="Courier New"/>
                <a:cs typeface="Courier New"/>
                <a:sym typeface="Courier New"/>
              </a:rPr>
              <a:t>"ERRO na QUARTA tabela: "</a:t>
            </a:r>
            <a:r>
              <a:rPr b="1" lang="en" sz="850">
                <a:solidFill>
                  <a:schemeClr val="dk1"/>
                </a:solidFill>
                <a:highlight>
                  <a:srgbClr val="FFFFFE"/>
                </a:highlight>
                <a:latin typeface="Courier New"/>
                <a:ea typeface="Courier New"/>
                <a:cs typeface="Courier New"/>
                <a:sym typeface="Courier New"/>
              </a:rPr>
              <a:t>,e)</a:t>
            </a:r>
            <a:endParaRPr b="1" sz="8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0000FF"/>
              </a:solidFill>
              <a:highlight>
                <a:srgbClr val="FFFFFF"/>
              </a:highlight>
              <a:latin typeface="Courier New"/>
              <a:ea typeface="Courier New"/>
              <a:cs typeface="Courier New"/>
              <a:sym typeface="Courier New"/>
            </a:endParaRPr>
          </a:p>
        </p:txBody>
      </p:sp>
      <p:sp>
        <p:nvSpPr>
          <p:cNvPr id="473" name="Google Shape;473;p44"/>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45"/>
          <p:cNvSpPr txBox="1"/>
          <p:nvPr>
            <p:ph idx="4294967295" type="ctrTitle"/>
          </p:nvPr>
        </p:nvSpPr>
        <p:spPr>
          <a:xfrm>
            <a:off x="727800" y="1193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Transformando os dados em Parquet</a:t>
            </a:r>
            <a:endParaRPr>
              <a:solidFill>
                <a:srgbClr val="38761D"/>
              </a:solidFill>
            </a:endParaRPr>
          </a:p>
        </p:txBody>
      </p:sp>
      <p:sp>
        <p:nvSpPr>
          <p:cNvPr id="480" name="Google Shape;480;p45"/>
          <p:cNvSpPr txBox="1"/>
          <p:nvPr/>
        </p:nvSpPr>
        <p:spPr>
          <a:xfrm>
            <a:off x="685247" y="688810"/>
            <a:ext cx="775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Código que apresenta a extração dos dados no Postgre e a inserção como Parquet no Cloud Storage:</a:t>
            </a:r>
            <a:endParaRPr sz="1100"/>
          </a:p>
        </p:txBody>
      </p:sp>
      <p:sp>
        <p:nvSpPr>
          <p:cNvPr id="481" name="Google Shape;481;p45"/>
          <p:cNvSpPr txBox="1"/>
          <p:nvPr/>
        </p:nvSpPr>
        <p:spPr>
          <a:xfrm>
            <a:off x="727800" y="1042800"/>
            <a:ext cx="7072800" cy="3855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AF00DB"/>
                </a:solidFill>
                <a:highlight>
                  <a:srgbClr val="FFFFFE"/>
                </a:highlight>
                <a:latin typeface="Courier New"/>
                <a:ea typeface="Courier New"/>
                <a:cs typeface="Courier New"/>
                <a:sym typeface="Courier New"/>
              </a:rPr>
              <a:t>from</a:t>
            </a:r>
            <a:r>
              <a:rPr b="1" lang="en" sz="1050">
                <a:solidFill>
                  <a:schemeClr val="dk1"/>
                </a:solidFill>
                <a:highlight>
                  <a:srgbClr val="FFFFFE"/>
                </a:highlight>
                <a:latin typeface="Courier New"/>
                <a:ea typeface="Courier New"/>
                <a:cs typeface="Courier New"/>
                <a:sym typeface="Courier New"/>
              </a:rPr>
              <a:t> pyspark.sql </a:t>
            </a: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SparkSession</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spark = SparkSession.builder.appName(</a:t>
            </a:r>
            <a:r>
              <a:rPr b="1" lang="en" sz="1050">
                <a:solidFill>
                  <a:srgbClr val="A31515"/>
                </a:solidFill>
                <a:highlight>
                  <a:srgbClr val="FFFFFE"/>
                </a:highlight>
                <a:latin typeface="Courier New"/>
                <a:ea typeface="Courier New"/>
                <a:cs typeface="Courier New"/>
                <a:sym typeface="Courier New"/>
              </a:rPr>
              <a:t>'Postgre to Parquet'</a:t>
            </a:r>
            <a:r>
              <a:rPr b="1" lang="en" sz="1050">
                <a:solidFill>
                  <a:schemeClr val="dk1"/>
                </a:solidFill>
                <a:highlight>
                  <a:srgbClr val="FFFFFE"/>
                </a:highlight>
                <a:latin typeface="Courier New"/>
                <a:ea typeface="Courier New"/>
                <a:cs typeface="Courier New"/>
                <a:sym typeface="Courier New"/>
              </a:rPr>
              <a:t>).getOrCreate() </a:t>
            </a:r>
            <a:endParaRPr b="1" sz="1050">
              <a:solidFill>
                <a:srgbClr val="0000FF"/>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0000FF"/>
                </a:solidFill>
                <a:highlight>
                  <a:srgbClr val="FFFFFE"/>
                </a:highlight>
                <a:latin typeface="Courier New"/>
                <a:ea typeface="Courier New"/>
                <a:cs typeface="Courier New"/>
                <a:sym typeface="Courier New"/>
              </a:rPr>
              <a:t>def</a:t>
            </a:r>
            <a:r>
              <a:rPr b="1" lang="en" sz="1050">
                <a:solidFill>
                  <a:schemeClr val="dk1"/>
                </a:solidFill>
                <a:highlight>
                  <a:srgbClr val="FFFFFE"/>
                </a:highlight>
                <a:latin typeface="Courier New"/>
                <a:ea typeface="Courier New"/>
                <a:cs typeface="Courier New"/>
                <a:sym typeface="Courier New"/>
              </a:rPr>
              <a:t> </a:t>
            </a:r>
            <a:r>
              <a:rPr b="1" lang="en" sz="1050">
                <a:solidFill>
                  <a:srgbClr val="795E26"/>
                </a:solidFill>
                <a:highlight>
                  <a:srgbClr val="FFFFFE"/>
                </a:highlight>
                <a:latin typeface="Courier New"/>
                <a:ea typeface="Courier New"/>
                <a:cs typeface="Courier New"/>
                <a:sym typeface="Courier New"/>
              </a:rPr>
              <a:t>read_transform_parquet</a:t>
            </a:r>
            <a:r>
              <a:rPr b="1" lang="en" sz="1050">
                <a:solidFill>
                  <a:schemeClr val="dk1"/>
                </a:solidFill>
                <a:highlight>
                  <a:srgbClr val="FFFFFE"/>
                </a:highlight>
                <a:latin typeface="Courier New"/>
                <a:ea typeface="Courier New"/>
                <a:cs typeface="Courier New"/>
                <a:sym typeface="Courier New"/>
              </a:rPr>
              <a:t>(</a:t>
            </a:r>
            <a:r>
              <a:rPr b="1" lang="en" sz="1050">
                <a:solidFill>
                  <a:srgbClr val="001080"/>
                </a:solidFill>
                <a:highlight>
                  <a:srgbClr val="FFFFFE"/>
                </a:highlight>
                <a:latin typeface="Courier New"/>
                <a:ea typeface="Courier New"/>
                <a:cs typeface="Courier New"/>
                <a:sym typeface="Courier New"/>
              </a:rPr>
              <a:t>table_name</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path_parquet</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url = </a:t>
            </a:r>
            <a:r>
              <a:rPr b="1" lang="en" sz="1050">
                <a:solidFill>
                  <a:srgbClr val="A31515"/>
                </a:solidFill>
                <a:highlight>
                  <a:srgbClr val="FFFFFE"/>
                </a:highlight>
                <a:latin typeface="Courier New"/>
                <a:ea typeface="Courier New"/>
                <a:cs typeface="Courier New"/>
                <a:sym typeface="Courier New"/>
              </a:rPr>
              <a:t>'jdbc:postgresql://34.95.140.217:5432/desafio_final'</a:t>
            </a:r>
            <a:endParaRPr b="1"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properties =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'user'</a:t>
            </a: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'postgres'</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'password'</a:t>
            </a: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'root'</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'driver'</a:t>
            </a: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'org.postgresql.Driver'</a:t>
            </a:r>
            <a:endParaRPr b="1"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df = spark.read.jdbc(url=url, table=table_name, properties=properties)</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df.write.parquet(path_parquet)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AF00DB"/>
                </a:solidFill>
                <a:highlight>
                  <a:srgbClr val="FFFFFE"/>
                </a:highlight>
                <a:latin typeface="Courier New"/>
                <a:ea typeface="Courier New"/>
                <a:cs typeface="Courier New"/>
                <a:sym typeface="Courier New"/>
              </a:rPr>
              <a:t>return</a:t>
            </a:r>
            <a:r>
              <a:rPr b="1" lang="en" sz="1050">
                <a:solidFill>
                  <a:schemeClr val="dk1"/>
                </a:solidFill>
                <a:highlight>
                  <a:srgbClr val="FFFFFE"/>
                </a:highlight>
                <a:latin typeface="Courier New"/>
                <a:ea typeface="Courier New"/>
                <a:cs typeface="Courier New"/>
                <a:sym typeface="Courier New"/>
              </a:rPr>
              <a:t> </a:t>
            </a:r>
            <a:r>
              <a:rPr b="1" lang="en" sz="1050">
                <a:solidFill>
                  <a:srgbClr val="0000FF"/>
                </a:solidFill>
                <a:highlight>
                  <a:srgbClr val="FFFFFE"/>
                </a:highlight>
                <a:latin typeface="Courier New"/>
                <a:ea typeface="Courier New"/>
                <a:cs typeface="Courier New"/>
                <a:sym typeface="Courier New"/>
              </a:rPr>
              <a:t>f</a:t>
            </a:r>
            <a:r>
              <a:rPr b="1" lang="en" sz="1050">
                <a:solidFill>
                  <a:srgbClr val="A31515"/>
                </a:solidFill>
                <a:highlight>
                  <a:srgbClr val="FFFFFE"/>
                </a:highlight>
                <a:latin typeface="Courier New"/>
                <a:ea typeface="Courier New"/>
                <a:cs typeface="Courier New"/>
                <a:sym typeface="Courier New"/>
              </a:rPr>
              <a:t>"Parquet add in </a:t>
            </a:r>
            <a:r>
              <a:rPr b="1" lang="en" sz="1050">
                <a:solidFill>
                  <a:schemeClr val="dk1"/>
                </a:solidFill>
                <a:highlight>
                  <a:srgbClr val="FFFFFE"/>
                </a:highlight>
                <a:latin typeface="Courier New"/>
                <a:ea typeface="Courier New"/>
                <a:cs typeface="Courier New"/>
                <a:sym typeface="Courier New"/>
              </a:rPr>
              <a:t>{path_parquet}</a:t>
            </a:r>
            <a:r>
              <a:rPr b="1" lang="en" sz="1050">
                <a:solidFill>
                  <a:srgbClr val="A31515"/>
                </a:solidFill>
                <a:highlight>
                  <a:srgbClr val="FFFFFE"/>
                </a:highlight>
                <a:latin typeface="Courier New"/>
                <a:ea typeface="Courier New"/>
                <a:cs typeface="Courier New"/>
                <a:sym typeface="Courier New"/>
              </a:rPr>
              <a:t>"</a:t>
            </a:r>
            <a:endParaRPr b="1" sz="1050">
              <a:solidFill>
                <a:srgbClr val="0000FF"/>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read_transform_parquet(</a:t>
            </a:r>
            <a:r>
              <a:rPr b="1" lang="en" sz="1050">
                <a:solidFill>
                  <a:srgbClr val="A31515"/>
                </a:solidFill>
                <a:highlight>
                  <a:srgbClr val="FFFFFE"/>
                </a:highlight>
                <a:latin typeface="Courier New"/>
                <a:ea typeface="Courier New"/>
                <a:cs typeface="Courier New"/>
                <a:sym typeface="Courier New"/>
              </a:rPr>
              <a:t>'pib_agricola'</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'gs://bucket-projeto-final/parquet/pib_agricola</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E"/>
                </a:highlight>
                <a:latin typeface="Courier New"/>
                <a:ea typeface="Courier New"/>
                <a:cs typeface="Courier New"/>
                <a:sym typeface="Courier New"/>
                <a:hlinkClick r:id="rId3"/>
              </a:rPr>
              <a:t>Colab da etapa</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0000FF"/>
              </a:solidFill>
              <a:highlight>
                <a:srgbClr val="FFFFFF"/>
              </a:highlight>
              <a:latin typeface="Courier New"/>
              <a:ea typeface="Courier New"/>
              <a:cs typeface="Courier New"/>
              <a:sym typeface="Courier New"/>
            </a:endParaRPr>
          </a:p>
        </p:txBody>
      </p:sp>
      <p:sp>
        <p:nvSpPr>
          <p:cNvPr id="482" name="Google Shape;482;p45"/>
          <p:cNvSpPr/>
          <p:nvPr/>
        </p:nvSpPr>
        <p:spPr>
          <a:xfrm>
            <a:off x="7719125" y="421301"/>
            <a:ext cx="1151400" cy="934200"/>
          </a:xfrm>
          <a:prstGeom prst="foldedCorner">
            <a:avLst>
              <a:gd fmla="val 16667" name="adj"/>
            </a:avLst>
          </a:prstGeom>
          <a:gradFill>
            <a:gsLst>
              <a:gs pos="0">
                <a:srgbClr val="E5FDEC">
                  <a:alpha val="90980"/>
                </a:srgbClr>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reflection blurRad="0" dir="5400000" dist="19050" endA="0" endPos="10000" fadeDir="5400012" kx="0" rotWithShape="0" algn="bl" stA="7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txBox="1"/>
          <p:nvPr/>
        </p:nvSpPr>
        <p:spPr>
          <a:xfrm>
            <a:off x="7855025" y="642112"/>
            <a:ext cx="879600" cy="492600"/>
          </a:xfrm>
          <a:prstGeom prst="rect">
            <a:avLst/>
          </a:prstGeom>
          <a:solidFill>
            <a:srgbClr val="CDF0D7">
              <a:alpha val="9115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38761D"/>
                </a:solidFill>
                <a:latin typeface="Montserrat"/>
                <a:ea typeface="Montserrat"/>
                <a:cs typeface="Montserrat"/>
                <a:sym typeface="Montserrat"/>
              </a:rPr>
              <a:t>2º JOB</a:t>
            </a:r>
            <a:endParaRPr b="1" sz="1000">
              <a:solidFill>
                <a:srgbClr val="38761D"/>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38761D"/>
                </a:solidFill>
                <a:latin typeface="Montserrat"/>
                <a:ea typeface="Montserrat"/>
                <a:cs typeface="Montserrat"/>
                <a:sym typeface="Montserrat"/>
              </a:rPr>
              <a:t>na GCP</a:t>
            </a:r>
            <a:endParaRPr b="1" sz="1000">
              <a:solidFill>
                <a:srgbClr val="38761D"/>
              </a:solidFill>
              <a:latin typeface="Montserrat"/>
              <a:ea typeface="Montserrat"/>
              <a:cs typeface="Montserrat"/>
              <a:sym typeface="Montserrat"/>
            </a:endParaRPr>
          </a:p>
        </p:txBody>
      </p:sp>
      <p:sp>
        <p:nvSpPr>
          <p:cNvPr id="484" name="Google Shape;484;p45"/>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txBox="1"/>
          <p:nvPr/>
        </p:nvSpPr>
        <p:spPr>
          <a:xfrm>
            <a:off x="2675800" y="4521600"/>
            <a:ext cx="66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214.8 MB (CSV)              28.8MB (Parquet) </a:t>
            </a:r>
            <a:endParaRPr/>
          </a:p>
        </p:txBody>
      </p:sp>
      <p:sp>
        <p:nvSpPr>
          <p:cNvPr id="486" name="Google Shape;486;p45"/>
          <p:cNvSpPr/>
          <p:nvPr/>
        </p:nvSpPr>
        <p:spPr>
          <a:xfrm>
            <a:off x="2525188" y="4544700"/>
            <a:ext cx="3731400" cy="3540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a:off x="4182688" y="4657050"/>
            <a:ext cx="416400" cy="129300"/>
          </a:xfrm>
          <a:prstGeom prst="rightArrow">
            <a:avLst>
              <a:gd fmla="val 50000" name="adj1"/>
              <a:gd fmla="val 50000" name="adj2"/>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46"/>
          <p:cNvSpPr txBox="1"/>
          <p:nvPr>
            <p:ph idx="4294967295" type="ctrTitle"/>
          </p:nvPr>
        </p:nvSpPr>
        <p:spPr>
          <a:xfrm>
            <a:off x="727800" y="1193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Cloud Storage</a:t>
            </a:r>
            <a:endParaRPr>
              <a:solidFill>
                <a:srgbClr val="38761D"/>
              </a:solidFill>
            </a:endParaRPr>
          </a:p>
        </p:txBody>
      </p:sp>
      <p:sp>
        <p:nvSpPr>
          <p:cNvPr id="494" name="Google Shape;494;p46"/>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46"/>
          <p:cNvPicPr preferRelativeResize="0"/>
          <p:nvPr/>
        </p:nvPicPr>
        <p:blipFill>
          <a:blip r:embed="rId3">
            <a:alphaModFix/>
          </a:blip>
          <a:stretch>
            <a:fillRect/>
          </a:stretch>
        </p:blipFill>
        <p:spPr>
          <a:xfrm>
            <a:off x="461725" y="806975"/>
            <a:ext cx="8529875" cy="36850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1" name="Google Shape;501;p47"/>
          <p:cNvSpPr txBox="1"/>
          <p:nvPr>
            <p:ph idx="4294967295" type="ctrTitle"/>
          </p:nvPr>
        </p:nvSpPr>
        <p:spPr>
          <a:xfrm>
            <a:off x="7278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Inserção no Cassandra</a:t>
            </a:r>
            <a:endParaRPr>
              <a:solidFill>
                <a:srgbClr val="38761D"/>
              </a:solidFill>
            </a:endParaRPr>
          </a:p>
        </p:txBody>
      </p:sp>
      <p:sp>
        <p:nvSpPr>
          <p:cNvPr id="502" name="Google Shape;502;p47"/>
          <p:cNvSpPr txBox="1"/>
          <p:nvPr/>
        </p:nvSpPr>
        <p:spPr>
          <a:xfrm>
            <a:off x="694647" y="535210"/>
            <a:ext cx="77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Código que apresenta a Conexão com o Cassandra e a inserção dos Dados:</a:t>
            </a:r>
            <a:endParaRPr sz="1000"/>
          </a:p>
        </p:txBody>
      </p:sp>
      <p:sp>
        <p:nvSpPr>
          <p:cNvPr id="503" name="Google Shape;503;p47"/>
          <p:cNvSpPr txBox="1"/>
          <p:nvPr/>
        </p:nvSpPr>
        <p:spPr>
          <a:xfrm>
            <a:off x="694650" y="828500"/>
            <a:ext cx="8293500" cy="5829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AF00DB"/>
                </a:solidFill>
                <a:highlight>
                  <a:srgbClr val="FFFFFE"/>
                </a:highlight>
                <a:latin typeface="Courier New"/>
                <a:ea typeface="Courier New"/>
                <a:cs typeface="Courier New"/>
                <a:sym typeface="Courier New"/>
              </a:rPr>
              <a:t>from</a:t>
            </a:r>
            <a:r>
              <a:rPr b="1" lang="en" sz="1050">
                <a:solidFill>
                  <a:schemeClr val="dk1"/>
                </a:solidFill>
                <a:highlight>
                  <a:srgbClr val="FFFFFE"/>
                </a:highlight>
                <a:latin typeface="Courier New"/>
                <a:ea typeface="Courier New"/>
                <a:cs typeface="Courier New"/>
                <a:sym typeface="Courier New"/>
              </a:rPr>
              <a:t> pyspark.sql </a:t>
            </a: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SparkSession</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AF00DB"/>
                </a:solidFill>
                <a:highlight>
                  <a:srgbClr val="FFFFFE"/>
                </a:highlight>
                <a:latin typeface="Courier New"/>
                <a:ea typeface="Courier New"/>
                <a:cs typeface="Courier New"/>
                <a:sym typeface="Courier New"/>
              </a:rPr>
              <a:t>from</a:t>
            </a:r>
            <a:r>
              <a:rPr b="1" lang="en" sz="1050">
                <a:solidFill>
                  <a:schemeClr val="dk1"/>
                </a:solidFill>
                <a:highlight>
                  <a:srgbClr val="FFFFFE"/>
                </a:highlight>
                <a:latin typeface="Courier New"/>
                <a:ea typeface="Courier New"/>
                <a:cs typeface="Courier New"/>
                <a:sym typeface="Courier New"/>
              </a:rPr>
              <a:t> pyspark.sql.functions </a:t>
            </a: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a:t>
            </a:r>
            <a:endParaRPr b="1" sz="105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spark = SparkSession\</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.builder\</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.appName(</a:t>
            </a:r>
            <a:r>
              <a:rPr b="1" lang="en" sz="1050">
                <a:solidFill>
                  <a:srgbClr val="A31515"/>
                </a:solidFill>
                <a:highlight>
                  <a:srgbClr val="FFFFFE"/>
                </a:highlight>
                <a:latin typeface="Courier New"/>
                <a:ea typeface="Courier New"/>
                <a:cs typeface="Courier New"/>
                <a:sym typeface="Courier New"/>
              </a:rPr>
              <a:t>"Spark Exploration App"</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.config(</a:t>
            </a:r>
            <a:r>
              <a:rPr b="1" lang="en" sz="1050">
                <a:solidFill>
                  <a:srgbClr val="A31515"/>
                </a:solidFill>
                <a:highlight>
                  <a:srgbClr val="FFFFFE"/>
                </a:highlight>
                <a:latin typeface="Courier New"/>
                <a:ea typeface="Courier New"/>
                <a:cs typeface="Courier New"/>
                <a:sym typeface="Courier New"/>
              </a:rPr>
              <a:t>"spark.jars.packages"</a:t>
            </a: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"com.datastax.spark:spark-cassandra-connector_2.12:3.1.0"</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.config(</a:t>
            </a:r>
            <a:r>
              <a:rPr b="1" lang="en" sz="1050">
                <a:solidFill>
                  <a:srgbClr val="A31515"/>
                </a:solidFill>
                <a:highlight>
                  <a:srgbClr val="FFFFFE"/>
                </a:highlight>
                <a:latin typeface="Courier New"/>
                <a:ea typeface="Courier New"/>
                <a:cs typeface="Courier New"/>
                <a:sym typeface="Courier New"/>
              </a:rPr>
              <a:t>"spark.sql.extensions"</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"com.datastax.spark.connector.CassandraSparkExtensions"</a:t>
            </a:r>
            <a:r>
              <a:rPr b="1" lang="en" sz="1050">
                <a:solidFill>
                  <a:schemeClr val="dk1"/>
                </a:solidFill>
                <a:highlight>
                  <a:srgbClr val="FFFFFE"/>
                </a:highlight>
                <a:latin typeface="Courier New"/>
                <a:ea typeface="Courier New"/>
                <a:cs typeface="Courier New"/>
                <a:sym typeface="Courier New"/>
              </a:rPr>
              <a:t>)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.config(</a:t>
            </a:r>
            <a:r>
              <a:rPr b="1" lang="en" sz="1050">
                <a:solidFill>
                  <a:srgbClr val="A31515"/>
                </a:solidFill>
                <a:highlight>
                  <a:srgbClr val="FFFFFE"/>
                </a:highlight>
                <a:latin typeface="Courier New"/>
                <a:ea typeface="Courier New"/>
                <a:cs typeface="Courier New"/>
                <a:sym typeface="Courier New"/>
              </a:rPr>
              <a:t>"spark.cassandra.connection.host"</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34.151.229.216</a:t>
            </a:r>
            <a:r>
              <a:rPr b="1" lang="en" sz="1050">
                <a:solidFill>
                  <a:srgbClr val="A31515"/>
                </a:solidFill>
                <a:highlight>
                  <a:srgbClr val="FFFFFE"/>
                </a:highlight>
                <a:latin typeface="Courier New"/>
                <a:ea typeface="Courier New"/>
                <a:cs typeface="Courier New"/>
                <a:sym typeface="Courier New"/>
              </a:rPr>
              <a:t>"</a:t>
            </a:r>
            <a:r>
              <a:rPr b="1" lang="en" sz="1050">
                <a:solidFill>
                  <a:schemeClr val="dk1"/>
                </a:solidFill>
                <a:highlight>
                  <a:srgbClr val="FFFFFE"/>
                </a:highlight>
                <a:latin typeface="Courier New"/>
                <a:ea typeface="Courier New"/>
                <a:cs typeface="Courier New"/>
                <a:sym typeface="Courier New"/>
              </a:rPr>
              <a:t>)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.config(</a:t>
            </a:r>
            <a:r>
              <a:rPr b="1" lang="en" sz="1050">
                <a:solidFill>
                  <a:srgbClr val="A31515"/>
                </a:solidFill>
                <a:highlight>
                  <a:srgbClr val="FFFFFE"/>
                </a:highlight>
                <a:latin typeface="Courier New"/>
                <a:ea typeface="Courier New"/>
                <a:cs typeface="Courier New"/>
                <a:sym typeface="Courier New"/>
              </a:rPr>
              <a:t>"spark.cassandra.connection.port"</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"9042"</a:t>
            </a:r>
            <a:r>
              <a:rPr b="1" lang="en" sz="1050">
                <a:solidFill>
                  <a:schemeClr val="dk1"/>
                </a:solidFill>
                <a:highlight>
                  <a:srgbClr val="FFFFFE"/>
                </a:highlight>
                <a:latin typeface="Courier New"/>
                <a:ea typeface="Courier New"/>
                <a:cs typeface="Courier New"/>
                <a:sym typeface="Courier New"/>
              </a:rPr>
              <a:t>)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.getOrCreate()</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0000FF"/>
                </a:solidFill>
                <a:highlight>
                  <a:srgbClr val="FFFFFE"/>
                </a:highlight>
                <a:latin typeface="Courier New"/>
                <a:ea typeface="Courier New"/>
                <a:cs typeface="Courier New"/>
                <a:sym typeface="Courier New"/>
              </a:rPr>
              <a:t>def</a:t>
            </a:r>
            <a:r>
              <a:rPr b="1" lang="en" sz="1050">
                <a:solidFill>
                  <a:schemeClr val="dk1"/>
                </a:solidFill>
                <a:highlight>
                  <a:srgbClr val="FFFFFE"/>
                </a:highlight>
                <a:latin typeface="Courier New"/>
                <a:ea typeface="Courier New"/>
                <a:cs typeface="Courier New"/>
                <a:sym typeface="Courier New"/>
              </a:rPr>
              <a:t> </a:t>
            </a:r>
            <a:r>
              <a:rPr b="1" lang="en" sz="1050">
                <a:solidFill>
                  <a:srgbClr val="795E26"/>
                </a:solidFill>
                <a:highlight>
                  <a:srgbClr val="FFFFFE"/>
                </a:highlight>
                <a:latin typeface="Courier New"/>
                <a:ea typeface="Courier New"/>
                <a:cs typeface="Courier New"/>
                <a:sym typeface="Courier New"/>
              </a:rPr>
              <a:t>saveData</a:t>
            </a:r>
            <a:r>
              <a:rPr b="1" lang="en" sz="1050">
                <a:solidFill>
                  <a:schemeClr val="dk1"/>
                </a:solidFill>
                <a:highlight>
                  <a:srgbClr val="FFFFFE"/>
                </a:highlight>
                <a:latin typeface="Courier New"/>
                <a:ea typeface="Courier New"/>
                <a:cs typeface="Courier New"/>
                <a:sym typeface="Courier New"/>
              </a:rPr>
              <a:t>(</a:t>
            </a:r>
            <a:r>
              <a:rPr b="1" lang="en" sz="1050">
                <a:solidFill>
                  <a:srgbClr val="001080"/>
                </a:solidFill>
                <a:highlight>
                  <a:srgbClr val="FFFFFE"/>
                </a:highlight>
                <a:latin typeface="Courier New"/>
                <a:ea typeface="Courier New"/>
                <a:cs typeface="Courier New"/>
                <a:sym typeface="Courier New"/>
              </a:rPr>
              <a:t>df</a:t>
            </a:r>
            <a:r>
              <a:rPr b="1" lang="en" sz="1050">
                <a:solidFill>
                  <a:schemeClr val="dk1"/>
                </a:solidFill>
                <a:highlight>
                  <a:srgbClr val="FFFFFE"/>
                </a:highlight>
                <a:latin typeface="Courier New"/>
                <a:ea typeface="Courier New"/>
                <a:cs typeface="Courier New"/>
                <a:sym typeface="Courier New"/>
              </a:rPr>
              <a:t>, </a:t>
            </a:r>
            <a:r>
              <a:rPr b="1" lang="en" sz="1050">
                <a:solidFill>
                  <a:srgbClr val="001080"/>
                </a:solidFill>
                <a:highlight>
                  <a:srgbClr val="FFFFFE"/>
                </a:highlight>
                <a:latin typeface="Courier New"/>
                <a:ea typeface="Courier New"/>
                <a:cs typeface="Courier New"/>
                <a:sym typeface="Courier New"/>
              </a:rPr>
              <a:t>table</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df.write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795E26"/>
                </a:solidFill>
                <a:highlight>
                  <a:srgbClr val="FFFFFE"/>
                </a:highlight>
                <a:latin typeface="Courier New"/>
                <a:ea typeface="Courier New"/>
                <a:cs typeface="Courier New"/>
                <a:sym typeface="Courier New"/>
              </a:rPr>
              <a:t>format</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"org.apache.spark.sql.cassandra"</a:t>
            </a:r>
            <a:r>
              <a:rPr b="1" lang="en" sz="1050">
                <a:solidFill>
                  <a:schemeClr val="dk1"/>
                </a:solidFill>
                <a:highlight>
                  <a:srgbClr val="FFFFFE"/>
                </a:highlight>
                <a:latin typeface="Courier New"/>
                <a:ea typeface="Courier New"/>
                <a:cs typeface="Courier New"/>
                <a:sym typeface="Courier New"/>
              </a:rPr>
              <a:t>)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.option(</a:t>
            </a:r>
            <a:r>
              <a:rPr b="1" lang="en" sz="1050">
                <a:solidFill>
                  <a:srgbClr val="A31515"/>
                </a:solidFill>
                <a:highlight>
                  <a:srgbClr val="FFFFFE"/>
                </a:highlight>
                <a:latin typeface="Courier New"/>
                <a:ea typeface="Courier New"/>
                <a:cs typeface="Courier New"/>
                <a:sym typeface="Courier New"/>
              </a:rPr>
              <a:t>"keyspace"</a:t>
            </a:r>
            <a:r>
              <a:rPr b="1" lang="en" sz="1050">
                <a:solidFill>
                  <a:schemeClr val="dk1"/>
                </a:solidFill>
                <a:highlight>
                  <a:srgbClr val="FFFFFE"/>
                </a:highlight>
                <a:latin typeface="Courier New"/>
                <a:ea typeface="Courier New"/>
                <a:cs typeface="Courier New"/>
                <a:sym typeface="Courier New"/>
              </a:rPr>
              <a:t>, keyspace)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.option(</a:t>
            </a:r>
            <a:r>
              <a:rPr b="1" lang="en" sz="1050">
                <a:solidFill>
                  <a:srgbClr val="A31515"/>
                </a:solidFill>
                <a:highlight>
                  <a:srgbClr val="FFFFFE"/>
                </a:highlight>
                <a:latin typeface="Courier New"/>
                <a:ea typeface="Courier New"/>
                <a:cs typeface="Courier New"/>
                <a:sym typeface="Courier New"/>
              </a:rPr>
              <a:t>"table"</a:t>
            </a:r>
            <a:r>
              <a:rPr b="1" lang="en" sz="1050">
                <a:solidFill>
                  <a:schemeClr val="dk1"/>
                </a:solidFill>
                <a:highlight>
                  <a:srgbClr val="FFFFFE"/>
                </a:highlight>
                <a:latin typeface="Courier New"/>
                <a:ea typeface="Courier New"/>
                <a:cs typeface="Courier New"/>
                <a:sym typeface="Courier New"/>
              </a:rPr>
              <a:t>, table)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.mode(</a:t>
            </a:r>
            <a:r>
              <a:rPr b="1" lang="en" sz="1050">
                <a:solidFill>
                  <a:srgbClr val="A31515"/>
                </a:solidFill>
                <a:highlight>
                  <a:srgbClr val="FFFFFE"/>
                </a:highlight>
                <a:latin typeface="Courier New"/>
                <a:ea typeface="Courier New"/>
                <a:cs typeface="Courier New"/>
                <a:sym typeface="Courier New"/>
              </a:rPr>
              <a:t>'append'</a:t>
            </a:r>
            <a:r>
              <a:rPr b="1" lang="en" sz="1050">
                <a:solidFill>
                  <a:schemeClr val="dk1"/>
                </a:solidFill>
                <a:highlight>
                  <a:srgbClr val="FFFFFE"/>
                </a:highlight>
                <a:latin typeface="Courier New"/>
                <a:ea typeface="Courier New"/>
                <a:cs typeface="Courier New"/>
                <a:sym typeface="Courier New"/>
              </a:rPr>
              <a:t>)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.save()</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pib_agricola = spark.read.parquet(</a:t>
            </a:r>
            <a:r>
              <a:rPr b="1" lang="en" sz="1050">
                <a:solidFill>
                  <a:srgbClr val="A31515"/>
                </a:solidFill>
                <a:highlight>
                  <a:srgbClr val="FFFFFF"/>
                </a:highlight>
                <a:latin typeface="Courier New"/>
                <a:ea typeface="Courier New"/>
                <a:cs typeface="Courier New"/>
                <a:sym typeface="Courier New"/>
              </a:rPr>
              <a:t>'pib_agricola'</a:t>
            </a:r>
            <a:r>
              <a:rPr b="1" lang="en" sz="1050">
                <a:solidFill>
                  <a:schemeClr val="dk1"/>
                </a:solidFill>
                <a:highlight>
                  <a:srgbClr val="FFFFFF"/>
                </a:highlight>
                <a:latin typeface="Courier New"/>
                <a:ea typeface="Courier New"/>
                <a:cs typeface="Courier New"/>
                <a:sym typeface="Courier New"/>
              </a:rPr>
              <a:t>, </a:t>
            </a:r>
            <a:r>
              <a:rPr b="1" lang="en" sz="1050">
                <a:solidFill>
                  <a:srgbClr val="A31515"/>
                </a:solidFill>
                <a:highlight>
                  <a:srgbClr val="FFFFFF"/>
                </a:highlight>
                <a:latin typeface="Courier New"/>
                <a:ea typeface="Courier New"/>
                <a:cs typeface="Courier New"/>
                <a:sym typeface="Courier New"/>
              </a:rPr>
              <a:t>'gs://bucket-projeto-final/parquet/pib_agricola'</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saveData(pib_agricola,</a:t>
            </a:r>
            <a:r>
              <a:rPr b="1" lang="en" sz="1050">
                <a:solidFill>
                  <a:srgbClr val="A31515"/>
                </a:solidFill>
                <a:highlight>
                  <a:srgbClr val="FFFFFE"/>
                </a:highlight>
                <a:latin typeface="Courier New"/>
                <a:ea typeface="Courier New"/>
                <a:cs typeface="Courier New"/>
                <a:sym typeface="Courier New"/>
              </a:rPr>
              <a:t>'pib_agricola'</a:t>
            </a:r>
            <a:r>
              <a:rPr b="1" lang="en" sz="1050">
                <a:solidFill>
                  <a:schemeClr val="dk1"/>
                </a:solidFill>
                <a:highlight>
                  <a:srgbClr val="FFFFFE"/>
                </a:highlight>
                <a:latin typeface="Courier New"/>
                <a:ea typeface="Courier New"/>
                <a:cs typeface="Courier New"/>
                <a:sym typeface="Courier New"/>
              </a:rPr>
              <a:t>)									</a:t>
            </a:r>
            <a:r>
              <a:rPr b="1" lang="en" sz="1050" u="sng">
                <a:solidFill>
                  <a:schemeClr val="hlink"/>
                </a:solidFill>
                <a:highlight>
                  <a:srgbClr val="FFFFFE"/>
                </a:highlight>
                <a:latin typeface="Courier New"/>
                <a:ea typeface="Courier New"/>
                <a:cs typeface="Courier New"/>
                <a:sym typeface="Courier New"/>
                <a:hlinkClick r:id="rId3"/>
              </a:rPr>
              <a:t>Colab da etapa</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0000FF"/>
              </a:solidFill>
              <a:highlight>
                <a:srgbClr val="FFFFFF"/>
              </a:highlight>
              <a:latin typeface="Courier New"/>
              <a:ea typeface="Courier New"/>
              <a:cs typeface="Courier New"/>
              <a:sym typeface="Courier New"/>
            </a:endParaRPr>
          </a:p>
        </p:txBody>
      </p:sp>
      <p:sp>
        <p:nvSpPr>
          <p:cNvPr id="504" name="Google Shape;504;p47"/>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a:off x="7719125" y="421301"/>
            <a:ext cx="1151400" cy="934200"/>
          </a:xfrm>
          <a:prstGeom prst="foldedCorner">
            <a:avLst>
              <a:gd fmla="val 16667" name="adj"/>
            </a:avLst>
          </a:prstGeom>
          <a:gradFill>
            <a:gsLst>
              <a:gs pos="0">
                <a:srgbClr val="E5FDEC">
                  <a:alpha val="90980"/>
                </a:srgbClr>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reflection blurRad="0" dir="5400000" dist="19050" endA="0" endPos="10000" fadeDir="5400012" kx="0" rotWithShape="0" algn="bl" stA="7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txBox="1"/>
          <p:nvPr/>
        </p:nvSpPr>
        <p:spPr>
          <a:xfrm>
            <a:off x="7855025" y="642112"/>
            <a:ext cx="879600" cy="492600"/>
          </a:xfrm>
          <a:prstGeom prst="rect">
            <a:avLst/>
          </a:prstGeom>
          <a:solidFill>
            <a:srgbClr val="CDF0D7">
              <a:alpha val="9115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38761D"/>
                </a:solidFill>
                <a:latin typeface="Montserrat"/>
                <a:ea typeface="Montserrat"/>
                <a:cs typeface="Montserrat"/>
                <a:sym typeface="Montserrat"/>
              </a:rPr>
              <a:t>JUPYTER</a:t>
            </a:r>
            <a:endParaRPr b="1" sz="1000">
              <a:solidFill>
                <a:srgbClr val="38761D"/>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38761D"/>
                </a:solidFill>
                <a:latin typeface="Montserrat"/>
                <a:ea typeface="Montserrat"/>
                <a:cs typeface="Montserrat"/>
                <a:sym typeface="Montserrat"/>
              </a:rPr>
              <a:t>na GCP</a:t>
            </a:r>
            <a:endParaRPr b="1" sz="1000">
              <a:solidFill>
                <a:srgbClr val="38761D"/>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a:off x="1231800" y="2584644"/>
            <a:ext cx="6680400" cy="1159800"/>
          </a:xfrm>
          <a:prstGeom prst="rect">
            <a:avLst/>
          </a:prstGeom>
          <a:effectLst>
            <a:outerShdw blurRad="57150" rotWithShape="0" algn="bl" dir="5400000" dist="19050">
              <a:srgbClr val="000000">
                <a:alpha val="16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1"/>
                </a:solidFill>
                <a:latin typeface="Courier New"/>
                <a:ea typeface="Courier New"/>
                <a:cs typeface="Courier New"/>
                <a:sym typeface="Courier New"/>
              </a:rPr>
              <a:t>AGRICULTURA 4.0</a:t>
            </a:r>
            <a:endParaRPr b="1">
              <a:solidFill>
                <a:schemeClr val="lt1"/>
              </a:solidFill>
              <a:latin typeface="Courier New"/>
              <a:ea typeface="Courier New"/>
              <a:cs typeface="Courier New"/>
              <a:sym typeface="Courier New"/>
            </a:endParaRPr>
          </a:p>
        </p:txBody>
      </p:sp>
      <p:sp>
        <p:nvSpPr>
          <p:cNvPr id="116" name="Google Shape;116;p21"/>
          <p:cNvSpPr/>
          <p:nvPr/>
        </p:nvSpPr>
        <p:spPr>
          <a:xfrm>
            <a:off x="788875" y="2584650"/>
            <a:ext cx="252600" cy="26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17" name="Google Shape;117;p21"/>
          <p:cNvSpPr/>
          <p:nvPr/>
        </p:nvSpPr>
        <p:spPr>
          <a:xfrm>
            <a:off x="722575" y="2584650"/>
            <a:ext cx="385200" cy="2682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nvSpPr>
        <p:spPr>
          <a:xfrm>
            <a:off x="1231800" y="436350"/>
            <a:ext cx="34992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38761D"/>
                </a:solidFill>
                <a:latin typeface="Courier New"/>
                <a:ea typeface="Courier New"/>
                <a:cs typeface="Courier New"/>
                <a:sym typeface="Courier New"/>
              </a:rPr>
              <a:t>Gerar</a:t>
            </a:r>
            <a:endParaRPr sz="2600">
              <a:solidFill>
                <a:srgbClr val="38761D"/>
              </a:solidFill>
              <a:latin typeface="Courier New"/>
              <a:ea typeface="Courier New"/>
              <a:cs typeface="Courier New"/>
              <a:sym typeface="Courier New"/>
            </a:endParaRPr>
          </a:p>
          <a:p>
            <a:pPr indent="0" lvl="0" marL="0" rtl="0" algn="l">
              <a:spcBef>
                <a:spcPts val="0"/>
              </a:spcBef>
              <a:spcAft>
                <a:spcPts val="0"/>
              </a:spcAft>
              <a:buNone/>
            </a:pPr>
            <a:r>
              <a:rPr b="1" lang="en" sz="3600">
                <a:solidFill>
                  <a:srgbClr val="38761D"/>
                </a:solidFill>
                <a:latin typeface="Courier New"/>
                <a:ea typeface="Courier New"/>
                <a:cs typeface="Courier New"/>
                <a:sym typeface="Courier New"/>
              </a:rPr>
              <a:t>VALOR</a:t>
            </a:r>
            <a:r>
              <a:rPr lang="en" sz="2600">
                <a:solidFill>
                  <a:srgbClr val="38761D"/>
                </a:solidFill>
                <a:latin typeface="Courier New"/>
                <a:ea typeface="Courier New"/>
                <a:cs typeface="Courier New"/>
                <a:sym typeface="Courier New"/>
              </a:rPr>
              <a:t> através </a:t>
            </a:r>
            <a:endParaRPr sz="2600">
              <a:solidFill>
                <a:srgbClr val="38761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600">
                <a:solidFill>
                  <a:srgbClr val="38761D"/>
                </a:solidFill>
                <a:latin typeface="Courier New"/>
                <a:ea typeface="Courier New"/>
                <a:cs typeface="Courier New"/>
                <a:sym typeface="Courier New"/>
              </a:rPr>
              <a:t>dos </a:t>
            </a:r>
            <a:r>
              <a:rPr b="1" lang="en" sz="4100">
                <a:solidFill>
                  <a:srgbClr val="38761D"/>
                </a:solidFill>
                <a:latin typeface="Courier New"/>
                <a:ea typeface="Courier New"/>
                <a:cs typeface="Courier New"/>
                <a:sym typeface="Courier New"/>
              </a:rPr>
              <a:t>DADOS</a:t>
            </a:r>
            <a:endParaRPr b="1" sz="4100">
              <a:solidFill>
                <a:srgbClr val="38761D"/>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4200">
              <a:solidFill>
                <a:srgbClr val="38761D"/>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2" name="Google Shape;512;p48"/>
          <p:cNvSpPr txBox="1"/>
          <p:nvPr>
            <p:ph idx="4294967295" type="ctrTitle"/>
          </p:nvPr>
        </p:nvSpPr>
        <p:spPr>
          <a:xfrm>
            <a:off x="7278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Análise Exploratória</a:t>
            </a:r>
            <a:endParaRPr>
              <a:solidFill>
                <a:srgbClr val="38761D"/>
              </a:solidFill>
            </a:endParaRPr>
          </a:p>
        </p:txBody>
      </p:sp>
      <p:sp>
        <p:nvSpPr>
          <p:cNvPr id="513" name="Google Shape;513;p48"/>
          <p:cNvSpPr txBox="1"/>
          <p:nvPr/>
        </p:nvSpPr>
        <p:spPr>
          <a:xfrm>
            <a:off x="694647" y="479110"/>
            <a:ext cx="77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Código que apresenta a Conexão com o Cassandra e a extração dos dados para iniciar as análises:</a:t>
            </a:r>
            <a:endParaRPr sz="1000"/>
          </a:p>
        </p:txBody>
      </p:sp>
      <p:sp>
        <p:nvSpPr>
          <p:cNvPr id="514" name="Google Shape;514;p48"/>
          <p:cNvSpPr txBox="1"/>
          <p:nvPr/>
        </p:nvSpPr>
        <p:spPr>
          <a:xfrm>
            <a:off x="727800" y="817800"/>
            <a:ext cx="8293500" cy="6049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AF00DB"/>
                </a:solidFill>
                <a:highlight>
                  <a:srgbClr val="FFFFFE"/>
                </a:highlight>
                <a:latin typeface="Courier New"/>
                <a:ea typeface="Courier New"/>
                <a:cs typeface="Courier New"/>
                <a:sym typeface="Courier New"/>
              </a:rPr>
              <a:t>from</a:t>
            </a:r>
            <a:r>
              <a:rPr b="1" lang="en" sz="1050">
                <a:solidFill>
                  <a:schemeClr val="dk1"/>
                </a:solidFill>
                <a:highlight>
                  <a:srgbClr val="FFFFFE"/>
                </a:highlight>
                <a:latin typeface="Courier New"/>
                <a:ea typeface="Courier New"/>
                <a:cs typeface="Courier New"/>
                <a:sym typeface="Courier New"/>
              </a:rPr>
              <a:t> pyspark.sql </a:t>
            </a: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SparkSession</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matplotlib.pyplot </a:t>
            </a:r>
            <a:r>
              <a:rPr b="1" lang="en" sz="1050">
                <a:solidFill>
                  <a:srgbClr val="AF00DB"/>
                </a:solidFill>
                <a:highlight>
                  <a:srgbClr val="FFFFFE"/>
                </a:highlight>
                <a:latin typeface="Courier New"/>
                <a:ea typeface="Courier New"/>
                <a:cs typeface="Courier New"/>
                <a:sym typeface="Courier New"/>
              </a:rPr>
              <a:t>as</a:t>
            </a:r>
            <a:r>
              <a:rPr b="1" lang="en" sz="1050">
                <a:solidFill>
                  <a:schemeClr val="dk1"/>
                </a:solidFill>
                <a:highlight>
                  <a:srgbClr val="FFFFFE"/>
                </a:highlight>
                <a:latin typeface="Courier New"/>
                <a:ea typeface="Courier New"/>
                <a:cs typeface="Courier New"/>
                <a:sym typeface="Courier New"/>
              </a:rPr>
              <a:t> plt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numpy </a:t>
            </a:r>
            <a:r>
              <a:rPr b="1" lang="en" sz="1050">
                <a:solidFill>
                  <a:srgbClr val="AF00DB"/>
                </a:solidFill>
                <a:highlight>
                  <a:srgbClr val="FFFFFE"/>
                </a:highlight>
                <a:latin typeface="Courier New"/>
                <a:ea typeface="Courier New"/>
                <a:cs typeface="Courier New"/>
                <a:sym typeface="Courier New"/>
              </a:rPr>
              <a:t>as</a:t>
            </a:r>
            <a:r>
              <a:rPr b="1" lang="en" sz="1050">
                <a:solidFill>
                  <a:schemeClr val="dk1"/>
                </a:solidFill>
                <a:highlight>
                  <a:srgbClr val="FFFFFE"/>
                </a:highlight>
                <a:latin typeface="Courier New"/>
                <a:ea typeface="Courier New"/>
                <a:cs typeface="Courier New"/>
                <a:sym typeface="Courier New"/>
              </a:rPr>
              <a:t> np</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pandas </a:t>
            </a:r>
            <a:r>
              <a:rPr b="1" lang="en" sz="1050">
                <a:solidFill>
                  <a:srgbClr val="AF00DB"/>
                </a:solidFill>
                <a:highlight>
                  <a:srgbClr val="FFFFFE"/>
                </a:highlight>
                <a:latin typeface="Courier New"/>
                <a:ea typeface="Courier New"/>
                <a:cs typeface="Courier New"/>
                <a:sym typeface="Courier New"/>
              </a:rPr>
              <a:t>as</a:t>
            </a:r>
            <a:r>
              <a:rPr b="1" lang="en" sz="1050">
                <a:solidFill>
                  <a:schemeClr val="dk1"/>
                </a:solidFill>
                <a:highlight>
                  <a:srgbClr val="FFFFFE"/>
                </a:highlight>
                <a:latin typeface="Courier New"/>
                <a:ea typeface="Courier New"/>
                <a:cs typeface="Courier New"/>
                <a:sym typeface="Courier New"/>
              </a:rPr>
              <a:t> pd</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AF00DB"/>
                </a:solidFill>
                <a:highlight>
                  <a:srgbClr val="FFFFFE"/>
                </a:highlight>
                <a:latin typeface="Courier New"/>
                <a:ea typeface="Courier New"/>
                <a:cs typeface="Courier New"/>
                <a:sym typeface="Courier New"/>
              </a:rPr>
              <a:t>import</a:t>
            </a:r>
            <a:r>
              <a:rPr b="1" lang="en" sz="1050">
                <a:solidFill>
                  <a:schemeClr val="dk1"/>
                </a:solidFill>
                <a:highlight>
                  <a:srgbClr val="FFFFFE"/>
                </a:highlight>
                <a:latin typeface="Courier New"/>
                <a:ea typeface="Courier New"/>
                <a:cs typeface="Courier New"/>
                <a:sym typeface="Courier New"/>
              </a:rPr>
              <a:t> seaborn </a:t>
            </a:r>
            <a:r>
              <a:rPr b="1" lang="en" sz="1050">
                <a:solidFill>
                  <a:srgbClr val="AF00DB"/>
                </a:solidFill>
                <a:highlight>
                  <a:srgbClr val="FFFFFE"/>
                </a:highlight>
                <a:latin typeface="Courier New"/>
                <a:ea typeface="Courier New"/>
                <a:cs typeface="Courier New"/>
                <a:sym typeface="Courier New"/>
              </a:rPr>
              <a:t>as</a:t>
            </a:r>
            <a:r>
              <a:rPr b="1" lang="en" sz="1050">
                <a:solidFill>
                  <a:schemeClr val="dk1"/>
                </a:solidFill>
                <a:highlight>
                  <a:srgbClr val="FFFFFE"/>
                </a:highlight>
                <a:latin typeface="Courier New"/>
                <a:ea typeface="Courier New"/>
                <a:cs typeface="Courier New"/>
                <a:sym typeface="Courier New"/>
              </a:rPr>
              <a:t> sns</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spark = SparkSession\</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.builder.appName(</a:t>
            </a:r>
            <a:r>
              <a:rPr b="1" lang="en" sz="1050">
                <a:solidFill>
                  <a:srgbClr val="A31515"/>
                </a:solidFill>
                <a:highlight>
                  <a:srgbClr val="FFFFFE"/>
                </a:highlight>
                <a:latin typeface="Courier New"/>
                <a:ea typeface="Courier New"/>
                <a:cs typeface="Courier New"/>
                <a:sym typeface="Courier New"/>
              </a:rPr>
              <a:t>"Spark Cassandra"</a:t>
            </a:r>
            <a:r>
              <a:rPr b="1" lang="en" sz="1050">
                <a:solidFill>
                  <a:schemeClr val="dk1"/>
                </a:solidFill>
                <a:highlight>
                  <a:srgbClr val="FFFFFE"/>
                </a:highlight>
                <a:latin typeface="Courier New"/>
                <a:ea typeface="Courier New"/>
                <a:cs typeface="Courier New"/>
                <a:sym typeface="Courier New"/>
              </a:rPr>
              <a:t>).config(</a:t>
            </a:r>
            <a:r>
              <a:rPr b="1" lang="en" sz="1050">
                <a:solidFill>
                  <a:srgbClr val="A31515"/>
                </a:solidFill>
                <a:highlight>
                  <a:srgbClr val="FFFFFE"/>
                </a:highlight>
                <a:latin typeface="Courier New"/>
                <a:ea typeface="Courier New"/>
                <a:cs typeface="Courier New"/>
                <a:sym typeface="Courier New"/>
              </a:rPr>
              <a:t>"spark.cassandra.connection.host"</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"172.17.0.3"</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.config(</a:t>
            </a:r>
            <a:r>
              <a:rPr b="1" lang="en" sz="1050">
                <a:solidFill>
                  <a:srgbClr val="A31515"/>
                </a:solidFill>
                <a:highlight>
                  <a:srgbClr val="FFFFFE"/>
                </a:highlight>
                <a:latin typeface="Courier New"/>
                <a:ea typeface="Courier New"/>
                <a:cs typeface="Courier New"/>
                <a:sym typeface="Courier New"/>
              </a:rPr>
              <a:t>"spark.cassandra.connection.port"</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"9042"</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.config(</a:t>
            </a:r>
            <a:r>
              <a:rPr b="1" lang="en" sz="1050">
                <a:solidFill>
                  <a:srgbClr val="A31515"/>
                </a:solidFill>
                <a:highlight>
                  <a:srgbClr val="FFFFFE"/>
                </a:highlight>
                <a:latin typeface="Courier New"/>
                <a:ea typeface="Courier New"/>
                <a:cs typeface="Courier New"/>
                <a:sym typeface="Courier New"/>
              </a:rPr>
              <a:t>"spark.jars.packages"</a:t>
            </a:r>
            <a:r>
              <a:rPr b="1" lang="en" sz="1050">
                <a:solidFill>
                  <a:schemeClr val="dk1"/>
                </a:solidFill>
                <a:highlight>
                  <a:srgbClr val="FFFFFE"/>
                </a:highlight>
                <a:latin typeface="Courier New"/>
                <a:ea typeface="Courier New"/>
                <a:cs typeface="Courier New"/>
                <a:sym typeface="Courier New"/>
              </a:rPr>
              <a:t>, </a:t>
            </a:r>
            <a:r>
              <a:rPr b="1" lang="en" sz="1050">
                <a:solidFill>
                  <a:srgbClr val="A31515"/>
                </a:solidFill>
                <a:highlight>
                  <a:srgbClr val="FFFFFE"/>
                </a:highlight>
                <a:latin typeface="Courier New"/>
                <a:ea typeface="Courier New"/>
                <a:cs typeface="Courier New"/>
                <a:sym typeface="Courier New"/>
              </a:rPr>
              <a:t>"com.datastax.spark:spark-cassandra-connector_2.12:3.1.0"</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.config(</a:t>
            </a:r>
            <a:r>
              <a:rPr b="1" lang="en" sz="1050">
                <a:solidFill>
                  <a:srgbClr val="A31515"/>
                </a:solidFill>
                <a:highlight>
                  <a:srgbClr val="FFFFFE"/>
                </a:highlight>
                <a:latin typeface="Courier New"/>
                <a:ea typeface="Courier New"/>
                <a:cs typeface="Courier New"/>
                <a:sym typeface="Courier New"/>
              </a:rPr>
              <a:t>"spark.sql.extensions"</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"com.datastax.spark.connector.CassandraSparkExtensions"</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.getOrCreate()</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keyspace = </a:t>
            </a:r>
            <a:r>
              <a:rPr b="1" lang="en" sz="1050">
                <a:solidFill>
                  <a:srgbClr val="A31515"/>
                </a:solidFill>
                <a:highlight>
                  <a:srgbClr val="FFFFFE"/>
                </a:highlight>
                <a:latin typeface="Courier New"/>
                <a:ea typeface="Courier New"/>
                <a:cs typeface="Courier New"/>
                <a:sym typeface="Courier New"/>
              </a:rPr>
              <a:t>"desafio_final"</a:t>
            </a:r>
            <a:endParaRPr b="1"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0000FF"/>
                </a:solidFill>
                <a:highlight>
                  <a:srgbClr val="FFFFFE"/>
                </a:highlight>
                <a:latin typeface="Courier New"/>
                <a:ea typeface="Courier New"/>
                <a:cs typeface="Courier New"/>
                <a:sym typeface="Courier New"/>
              </a:rPr>
              <a:t>def</a:t>
            </a:r>
            <a:r>
              <a:rPr b="1" lang="en" sz="1050">
                <a:solidFill>
                  <a:schemeClr val="dk1"/>
                </a:solidFill>
                <a:highlight>
                  <a:srgbClr val="FFFFFE"/>
                </a:highlight>
                <a:latin typeface="Courier New"/>
                <a:ea typeface="Courier New"/>
                <a:cs typeface="Courier New"/>
                <a:sym typeface="Courier New"/>
              </a:rPr>
              <a:t> </a:t>
            </a:r>
            <a:r>
              <a:rPr b="1" lang="en" sz="1050">
                <a:solidFill>
                  <a:srgbClr val="795E26"/>
                </a:solidFill>
                <a:highlight>
                  <a:srgbClr val="FFFFFE"/>
                </a:highlight>
                <a:latin typeface="Courier New"/>
                <a:ea typeface="Courier New"/>
                <a:cs typeface="Courier New"/>
                <a:sym typeface="Courier New"/>
              </a:rPr>
              <a:t>loadData</a:t>
            </a:r>
            <a:r>
              <a:rPr b="1" lang="en" sz="1050">
                <a:solidFill>
                  <a:schemeClr val="dk1"/>
                </a:solidFill>
                <a:highlight>
                  <a:srgbClr val="FFFFFE"/>
                </a:highlight>
                <a:latin typeface="Courier New"/>
                <a:ea typeface="Courier New"/>
                <a:cs typeface="Courier New"/>
                <a:sym typeface="Courier New"/>
              </a:rPr>
              <a:t>(</a:t>
            </a:r>
            <a:r>
              <a:rPr b="1" lang="en" sz="1050">
                <a:solidFill>
                  <a:srgbClr val="001080"/>
                </a:solidFill>
                <a:highlight>
                  <a:srgbClr val="FFFFFE"/>
                </a:highlight>
                <a:latin typeface="Courier New"/>
                <a:ea typeface="Courier New"/>
                <a:cs typeface="Courier New"/>
                <a:sym typeface="Courier New"/>
              </a:rPr>
              <a:t>table</a:t>
            </a:r>
            <a:r>
              <a:rPr b="1" lang="en"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df = spark.read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795E26"/>
                </a:solidFill>
                <a:highlight>
                  <a:srgbClr val="FFFFFE"/>
                </a:highlight>
                <a:latin typeface="Courier New"/>
                <a:ea typeface="Courier New"/>
                <a:cs typeface="Courier New"/>
                <a:sym typeface="Courier New"/>
              </a:rPr>
              <a:t>format</a:t>
            </a:r>
            <a:r>
              <a:rPr b="1" lang="en" sz="1050">
                <a:solidFill>
                  <a:schemeClr val="dk1"/>
                </a:solidFill>
                <a:highlight>
                  <a:srgbClr val="FFFFFE"/>
                </a:highlight>
                <a:latin typeface="Courier New"/>
                <a:ea typeface="Courier New"/>
                <a:cs typeface="Courier New"/>
                <a:sym typeface="Courier New"/>
              </a:rPr>
              <a:t>(</a:t>
            </a:r>
            <a:r>
              <a:rPr b="1" lang="en" sz="1050">
                <a:solidFill>
                  <a:srgbClr val="A31515"/>
                </a:solidFill>
                <a:highlight>
                  <a:srgbClr val="FFFFFE"/>
                </a:highlight>
                <a:latin typeface="Courier New"/>
                <a:ea typeface="Courier New"/>
                <a:cs typeface="Courier New"/>
                <a:sym typeface="Courier New"/>
              </a:rPr>
              <a:t>"org.apache.spark.sql.cassandra"</a:t>
            </a:r>
            <a:r>
              <a:rPr b="1" lang="en" sz="1050">
                <a:solidFill>
                  <a:schemeClr val="dk1"/>
                </a:solidFill>
                <a:highlight>
                  <a:srgbClr val="FFFFFE"/>
                </a:highlight>
                <a:latin typeface="Courier New"/>
                <a:ea typeface="Courier New"/>
                <a:cs typeface="Courier New"/>
                <a:sym typeface="Courier New"/>
              </a:rPr>
              <a:t>)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.option(</a:t>
            </a:r>
            <a:r>
              <a:rPr b="1" lang="en" sz="1050">
                <a:solidFill>
                  <a:srgbClr val="A31515"/>
                </a:solidFill>
                <a:highlight>
                  <a:srgbClr val="FFFFFE"/>
                </a:highlight>
                <a:latin typeface="Courier New"/>
                <a:ea typeface="Courier New"/>
                <a:cs typeface="Courier New"/>
                <a:sym typeface="Courier New"/>
              </a:rPr>
              <a:t>"keyspace"</a:t>
            </a:r>
            <a:r>
              <a:rPr b="1" lang="en" sz="1050">
                <a:solidFill>
                  <a:schemeClr val="dk1"/>
                </a:solidFill>
                <a:highlight>
                  <a:srgbClr val="FFFFFE"/>
                </a:highlight>
                <a:latin typeface="Courier New"/>
                <a:ea typeface="Courier New"/>
                <a:cs typeface="Courier New"/>
                <a:sym typeface="Courier New"/>
              </a:rPr>
              <a:t>, keyspace)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.option(</a:t>
            </a:r>
            <a:r>
              <a:rPr b="1" lang="en" sz="1050">
                <a:solidFill>
                  <a:srgbClr val="A31515"/>
                </a:solidFill>
                <a:highlight>
                  <a:srgbClr val="FFFFFE"/>
                </a:highlight>
                <a:latin typeface="Courier New"/>
                <a:ea typeface="Courier New"/>
                <a:cs typeface="Courier New"/>
                <a:sym typeface="Courier New"/>
              </a:rPr>
              <a:t>"table"</a:t>
            </a:r>
            <a:r>
              <a:rPr b="1" lang="en" sz="1050">
                <a:solidFill>
                  <a:schemeClr val="dk1"/>
                </a:solidFill>
                <a:highlight>
                  <a:srgbClr val="FFFFFE"/>
                </a:highlight>
                <a:latin typeface="Courier New"/>
                <a:ea typeface="Courier New"/>
                <a:cs typeface="Courier New"/>
                <a:sym typeface="Courier New"/>
              </a:rPr>
              <a:t>, table)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.load()</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    </a:t>
            </a:r>
            <a:r>
              <a:rPr b="1" lang="en" sz="1050">
                <a:solidFill>
                  <a:srgbClr val="AF00DB"/>
                </a:solidFill>
                <a:highlight>
                  <a:srgbClr val="FFFFFE"/>
                </a:highlight>
                <a:latin typeface="Courier New"/>
                <a:ea typeface="Courier New"/>
                <a:cs typeface="Courier New"/>
                <a:sym typeface="Courier New"/>
              </a:rPr>
              <a:t>return</a:t>
            </a:r>
            <a:r>
              <a:rPr b="1" lang="en" sz="1050">
                <a:solidFill>
                  <a:schemeClr val="dk1"/>
                </a:solidFill>
                <a:highlight>
                  <a:srgbClr val="FFFFFE"/>
                </a:highlight>
                <a:latin typeface="Courier New"/>
                <a:ea typeface="Courier New"/>
                <a:cs typeface="Courier New"/>
                <a:sym typeface="Courier New"/>
              </a:rPr>
              <a:t> df</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0000FF"/>
              </a:solidFill>
              <a:highlight>
                <a:srgbClr val="FFFFFF"/>
              </a:highlight>
              <a:latin typeface="Courier New"/>
              <a:ea typeface="Courier New"/>
              <a:cs typeface="Courier New"/>
              <a:sym typeface="Courier New"/>
            </a:endParaRPr>
          </a:p>
        </p:txBody>
      </p:sp>
      <p:sp>
        <p:nvSpPr>
          <p:cNvPr id="515" name="Google Shape;515;p48"/>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19" name="Shape 519"/>
        <p:cNvGrpSpPr/>
        <p:nvPr/>
      </p:nvGrpSpPr>
      <p:grpSpPr>
        <a:xfrm>
          <a:off x="0" y="0"/>
          <a:ext cx="0" cy="0"/>
          <a:chOff x="0" y="0"/>
          <a:chExt cx="0" cy="0"/>
        </a:xfrm>
      </p:grpSpPr>
      <p:sp>
        <p:nvSpPr>
          <p:cNvPr id="520" name="Google Shape;52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21" name="Google Shape;521;p49"/>
          <p:cNvSpPr txBox="1"/>
          <p:nvPr/>
        </p:nvSpPr>
        <p:spPr>
          <a:xfrm>
            <a:off x="614250" y="4713775"/>
            <a:ext cx="379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A84F"/>
                </a:solidFill>
                <a:highlight>
                  <a:srgbClr val="FFFFFF"/>
                </a:highlight>
                <a:latin typeface="Montserrat"/>
                <a:ea typeface="Montserrat"/>
                <a:cs typeface="Montserrat"/>
                <a:sym typeface="Montserrat"/>
              </a:rPr>
              <a:t>Fonte: elaborado pelos autores, com base nos dados da Faostat</a:t>
            </a:r>
            <a:r>
              <a:rPr lang="en" sz="700">
                <a:solidFill>
                  <a:srgbClr val="202124"/>
                </a:solidFill>
                <a:highlight>
                  <a:srgbClr val="FFFFFF"/>
                </a:highlight>
                <a:latin typeface="Barlow"/>
                <a:ea typeface="Barlow"/>
                <a:cs typeface="Barlow"/>
                <a:sym typeface="Barlow"/>
              </a:rPr>
              <a:t>  </a:t>
            </a:r>
            <a:endParaRPr sz="1100">
              <a:latin typeface="Barlow"/>
              <a:ea typeface="Barlow"/>
              <a:cs typeface="Barlow"/>
              <a:sym typeface="Barlow"/>
            </a:endParaRPr>
          </a:p>
        </p:txBody>
      </p:sp>
      <p:sp>
        <p:nvSpPr>
          <p:cNvPr id="522" name="Google Shape;522;p49"/>
          <p:cNvSpPr txBox="1"/>
          <p:nvPr/>
        </p:nvSpPr>
        <p:spPr>
          <a:xfrm>
            <a:off x="7277950" y="1655500"/>
            <a:ext cx="17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3" name="Google Shape;523;p49"/>
          <p:cNvSpPr/>
          <p:nvPr/>
        </p:nvSpPr>
        <p:spPr>
          <a:xfrm>
            <a:off x="7204950" y="1909650"/>
            <a:ext cx="1816200" cy="692700"/>
          </a:xfrm>
          <a:prstGeom prst="rect">
            <a:avLst/>
          </a:prstGeom>
          <a:solidFill>
            <a:srgbClr val="CDF0D7">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txBox="1"/>
          <p:nvPr/>
        </p:nvSpPr>
        <p:spPr>
          <a:xfrm>
            <a:off x="7205075" y="1915800"/>
            <a:ext cx="1938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Valor bruto da produção agrícola dos 4 maiores produtores Mundiais.</a:t>
            </a:r>
            <a:endParaRPr sz="1100">
              <a:latin typeface="Montserrat"/>
              <a:ea typeface="Montserrat"/>
              <a:cs typeface="Montserrat"/>
              <a:sym typeface="Montserrat"/>
            </a:endParaRPr>
          </a:p>
        </p:txBody>
      </p:sp>
      <p:sp>
        <p:nvSpPr>
          <p:cNvPr id="525" name="Google Shape;525;p49"/>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49"/>
          <p:cNvPicPr preferRelativeResize="0"/>
          <p:nvPr/>
        </p:nvPicPr>
        <p:blipFill>
          <a:blip r:embed="rId3">
            <a:alphaModFix/>
          </a:blip>
          <a:stretch>
            <a:fillRect/>
          </a:stretch>
        </p:blipFill>
        <p:spPr>
          <a:xfrm>
            <a:off x="614250" y="638000"/>
            <a:ext cx="6590825" cy="35644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30" name="Shape 530"/>
        <p:cNvGrpSpPr/>
        <p:nvPr/>
      </p:nvGrpSpPr>
      <p:grpSpPr>
        <a:xfrm>
          <a:off x="0" y="0"/>
          <a:ext cx="0" cy="0"/>
          <a:chOff x="0" y="0"/>
          <a:chExt cx="0" cy="0"/>
        </a:xfrm>
      </p:grpSpPr>
      <p:sp>
        <p:nvSpPr>
          <p:cNvPr id="531" name="Google Shape;53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32" name="Google Shape;532;p50"/>
          <p:cNvSpPr txBox="1"/>
          <p:nvPr/>
        </p:nvSpPr>
        <p:spPr>
          <a:xfrm>
            <a:off x="461725" y="4713775"/>
            <a:ext cx="379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A84F"/>
                </a:solidFill>
                <a:highlight>
                  <a:srgbClr val="FFFFFF"/>
                </a:highlight>
                <a:latin typeface="Montserrat"/>
                <a:ea typeface="Montserrat"/>
                <a:cs typeface="Montserrat"/>
                <a:sym typeface="Montserrat"/>
              </a:rPr>
              <a:t>Fonte: elaborado pelos autores, com base nos dados da AGROSTAT</a:t>
            </a:r>
            <a:r>
              <a:rPr lang="en" sz="700">
                <a:solidFill>
                  <a:srgbClr val="6AA84F"/>
                </a:solidFill>
                <a:highlight>
                  <a:srgbClr val="FFFFFF"/>
                </a:highlight>
                <a:latin typeface="Barlow"/>
                <a:ea typeface="Barlow"/>
                <a:cs typeface="Barlow"/>
                <a:sym typeface="Barlow"/>
              </a:rPr>
              <a:t> </a:t>
            </a:r>
            <a:endParaRPr sz="1100">
              <a:solidFill>
                <a:srgbClr val="6AA84F"/>
              </a:solidFill>
              <a:latin typeface="Barlow"/>
              <a:ea typeface="Barlow"/>
              <a:cs typeface="Barlow"/>
              <a:sym typeface="Barlow"/>
            </a:endParaRPr>
          </a:p>
        </p:txBody>
      </p:sp>
      <p:sp>
        <p:nvSpPr>
          <p:cNvPr id="533" name="Google Shape;533;p50"/>
          <p:cNvSpPr/>
          <p:nvPr/>
        </p:nvSpPr>
        <p:spPr>
          <a:xfrm>
            <a:off x="7286375" y="1781875"/>
            <a:ext cx="1686900" cy="1385400"/>
          </a:xfrm>
          <a:prstGeom prst="rect">
            <a:avLst/>
          </a:prstGeom>
          <a:solidFill>
            <a:srgbClr val="CDF0D7">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0"/>
          <p:cNvSpPr txBox="1"/>
          <p:nvPr/>
        </p:nvSpPr>
        <p:spPr>
          <a:xfrm>
            <a:off x="7323875" y="1781875"/>
            <a:ext cx="1686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Montserrat"/>
                <a:ea typeface="Montserrat"/>
                <a:cs typeface="Montserrat"/>
                <a:sym typeface="Montserrat"/>
              </a:rPr>
              <a:t>Variação da exportação do agronegócio Brasileiro para a China e UE, entre 1997-2021.</a:t>
            </a:r>
            <a:endParaRPr sz="1300">
              <a:latin typeface="Montserrat"/>
              <a:ea typeface="Montserrat"/>
              <a:cs typeface="Montserrat"/>
              <a:sym typeface="Montserrat"/>
            </a:endParaRPr>
          </a:p>
        </p:txBody>
      </p:sp>
      <p:sp>
        <p:nvSpPr>
          <p:cNvPr id="535" name="Google Shape;535;p50"/>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50"/>
          <p:cNvPicPr preferRelativeResize="0"/>
          <p:nvPr/>
        </p:nvPicPr>
        <p:blipFill>
          <a:blip r:embed="rId3">
            <a:alphaModFix/>
          </a:blip>
          <a:stretch>
            <a:fillRect/>
          </a:stretch>
        </p:blipFill>
        <p:spPr>
          <a:xfrm>
            <a:off x="659925" y="201950"/>
            <a:ext cx="6393014" cy="4408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40" name="Shape 540"/>
        <p:cNvGrpSpPr/>
        <p:nvPr/>
      </p:nvGrpSpPr>
      <p:grpSpPr>
        <a:xfrm>
          <a:off x="0" y="0"/>
          <a:ext cx="0" cy="0"/>
          <a:chOff x="0" y="0"/>
          <a:chExt cx="0" cy="0"/>
        </a:xfrm>
      </p:grpSpPr>
      <p:sp>
        <p:nvSpPr>
          <p:cNvPr id="541" name="Google Shape;54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42" name="Google Shape;542;p51"/>
          <p:cNvSpPr txBox="1"/>
          <p:nvPr/>
        </p:nvSpPr>
        <p:spPr>
          <a:xfrm>
            <a:off x="461725" y="4713775"/>
            <a:ext cx="379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A84F"/>
                </a:solidFill>
                <a:highlight>
                  <a:srgbClr val="FFFFFF"/>
                </a:highlight>
                <a:latin typeface="Montserrat"/>
                <a:ea typeface="Montserrat"/>
                <a:cs typeface="Montserrat"/>
                <a:sym typeface="Montserrat"/>
              </a:rPr>
              <a:t>Fonte: elaborado pelos autores, com base nos dados da CEPEA</a:t>
            </a:r>
            <a:endParaRPr sz="1100">
              <a:solidFill>
                <a:srgbClr val="6AA84F"/>
              </a:solidFill>
              <a:latin typeface="Montserrat"/>
              <a:ea typeface="Montserrat"/>
              <a:cs typeface="Montserrat"/>
              <a:sym typeface="Montserrat"/>
            </a:endParaRPr>
          </a:p>
        </p:txBody>
      </p:sp>
      <p:sp>
        <p:nvSpPr>
          <p:cNvPr id="543" name="Google Shape;543;p51"/>
          <p:cNvSpPr/>
          <p:nvPr/>
        </p:nvSpPr>
        <p:spPr>
          <a:xfrm>
            <a:off x="7296750" y="1725150"/>
            <a:ext cx="1686600" cy="1031400"/>
          </a:xfrm>
          <a:prstGeom prst="rect">
            <a:avLst/>
          </a:prstGeom>
          <a:solidFill>
            <a:srgbClr val="CDF0D7">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1"/>
          <p:cNvSpPr txBox="1"/>
          <p:nvPr/>
        </p:nvSpPr>
        <p:spPr>
          <a:xfrm>
            <a:off x="7319600" y="1759625"/>
            <a:ext cx="1686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Variação do PIB Agrícola e Agronegócio Brasileiro, entre 1996-2020.</a:t>
            </a:r>
            <a:endParaRPr sz="1100">
              <a:latin typeface="Montserrat"/>
              <a:ea typeface="Montserrat"/>
              <a:cs typeface="Montserrat"/>
              <a:sym typeface="Montserrat"/>
            </a:endParaRPr>
          </a:p>
        </p:txBody>
      </p:sp>
      <p:sp>
        <p:nvSpPr>
          <p:cNvPr id="545" name="Google Shape;545;p51"/>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51"/>
          <p:cNvPicPr preferRelativeResize="0"/>
          <p:nvPr/>
        </p:nvPicPr>
        <p:blipFill>
          <a:blip r:embed="rId3">
            <a:alphaModFix/>
          </a:blip>
          <a:stretch>
            <a:fillRect/>
          </a:stretch>
        </p:blipFill>
        <p:spPr>
          <a:xfrm>
            <a:off x="614125" y="380313"/>
            <a:ext cx="6682625" cy="37900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52" name="Google Shape;552;p52"/>
          <p:cNvSpPr txBox="1"/>
          <p:nvPr/>
        </p:nvSpPr>
        <p:spPr>
          <a:xfrm>
            <a:off x="2411400" y="3897350"/>
            <a:ext cx="4321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38761D"/>
                </a:solidFill>
                <a:latin typeface="Barlow"/>
                <a:ea typeface="Barlow"/>
                <a:cs typeface="Barlow"/>
                <a:sym typeface="Barlow"/>
              </a:rPr>
              <a:t>Porcentagem de participação no PIB</a:t>
            </a:r>
            <a:endParaRPr sz="700">
              <a:solidFill>
                <a:srgbClr val="38761D"/>
              </a:solidFill>
              <a:latin typeface="Barlow"/>
              <a:ea typeface="Barlow"/>
              <a:cs typeface="Barlow"/>
              <a:sym typeface="Barlow"/>
            </a:endParaRPr>
          </a:p>
          <a:p>
            <a:pPr indent="0" lvl="0" marL="0" rtl="0" algn="ctr">
              <a:spcBef>
                <a:spcPts val="0"/>
              </a:spcBef>
              <a:spcAft>
                <a:spcPts val="0"/>
              </a:spcAft>
              <a:buNone/>
            </a:pPr>
            <a:r>
              <a:rPr lang="en" sz="3300">
                <a:solidFill>
                  <a:srgbClr val="38761D"/>
                </a:solidFill>
                <a:latin typeface="Barlow"/>
                <a:ea typeface="Barlow"/>
                <a:cs typeface="Barlow"/>
                <a:sym typeface="Barlow"/>
              </a:rPr>
              <a:t>26.5% |   6%</a:t>
            </a:r>
            <a:r>
              <a:rPr lang="en" sz="300">
                <a:solidFill>
                  <a:srgbClr val="38761D"/>
                </a:solidFill>
                <a:latin typeface="Barlow"/>
                <a:ea typeface="Barlow"/>
                <a:cs typeface="Barlow"/>
                <a:sym typeface="Barlow"/>
              </a:rPr>
              <a:t>em relação ao ano interior</a:t>
            </a:r>
            <a:endParaRPr sz="300">
              <a:solidFill>
                <a:srgbClr val="38761D"/>
              </a:solidFill>
              <a:latin typeface="Barlow"/>
              <a:ea typeface="Barlow"/>
              <a:cs typeface="Barlow"/>
              <a:sym typeface="Barlow"/>
            </a:endParaRPr>
          </a:p>
        </p:txBody>
      </p:sp>
      <p:sp>
        <p:nvSpPr>
          <p:cNvPr id="553" name="Google Shape;553;p52"/>
          <p:cNvSpPr txBox="1"/>
          <p:nvPr/>
        </p:nvSpPr>
        <p:spPr>
          <a:xfrm>
            <a:off x="2286200" y="2603288"/>
            <a:ext cx="4136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38761D"/>
                </a:solidFill>
                <a:latin typeface="Barlow"/>
                <a:ea typeface="Barlow"/>
                <a:cs typeface="Barlow"/>
                <a:sym typeface="Barlow"/>
              </a:rPr>
              <a:t>PIB AGRONEGÓCIO</a:t>
            </a:r>
            <a:endParaRPr sz="900">
              <a:solidFill>
                <a:srgbClr val="38761D"/>
              </a:solidFill>
              <a:latin typeface="Barlow"/>
              <a:ea typeface="Barlow"/>
              <a:cs typeface="Barlow"/>
              <a:sym typeface="Barlow"/>
            </a:endParaRPr>
          </a:p>
          <a:p>
            <a:pPr indent="0" lvl="0" marL="0" rtl="0" algn="ctr">
              <a:spcBef>
                <a:spcPts val="0"/>
              </a:spcBef>
              <a:spcAft>
                <a:spcPts val="0"/>
              </a:spcAft>
              <a:buNone/>
            </a:pPr>
            <a:r>
              <a:rPr lang="en" sz="4400">
                <a:solidFill>
                  <a:srgbClr val="38761D"/>
                </a:solidFill>
                <a:latin typeface="Barlow"/>
                <a:ea typeface="Barlow"/>
                <a:cs typeface="Barlow"/>
                <a:sym typeface="Barlow"/>
              </a:rPr>
              <a:t>R$ 1.9 tri</a:t>
            </a:r>
            <a:endParaRPr sz="4800">
              <a:solidFill>
                <a:srgbClr val="38761D"/>
              </a:solidFill>
              <a:latin typeface="Barlow"/>
              <a:ea typeface="Barlow"/>
              <a:cs typeface="Barlow"/>
              <a:sym typeface="Barlow"/>
            </a:endParaRPr>
          </a:p>
        </p:txBody>
      </p:sp>
      <p:sp>
        <p:nvSpPr>
          <p:cNvPr id="554" name="Google Shape;554;p52"/>
          <p:cNvSpPr txBox="1"/>
          <p:nvPr/>
        </p:nvSpPr>
        <p:spPr>
          <a:xfrm>
            <a:off x="2286200" y="322750"/>
            <a:ext cx="4136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38761D"/>
                </a:solidFill>
                <a:latin typeface="Barlow"/>
                <a:ea typeface="Barlow"/>
                <a:cs typeface="Barlow"/>
                <a:sym typeface="Barlow"/>
              </a:rPr>
              <a:t>PIB BRASIL </a:t>
            </a:r>
            <a:endParaRPr sz="900">
              <a:solidFill>
                <a:srgbClr val="38761D"/>
              </a:solidFill>
              <a:latin typeface="Barlow"/>
              <a:ea typeface="Barlow"/>
              <a:cs typeface="Barlow"/>
              <a:sym typeface="Barlow"/>
            </a:endParaRPr>
          </a:p>
          <a:p>
            <a:pPr indent="0" lvl="0" marL="0" rtl="0" algn="ctr">
              <a:spcBef>
                <a:spcPts val="0"/>
              </a:spcBef>
              <a:spcAft>
                <a:spcPts val="0"/>
              </a:spcAft>
              <a:buNone/>
            </a:pPr>
            <a:r>
              <a:rPr lang="en" sz="4400">
                <a:solidFill>
                  <a:srgbClr val="38761D"/>
                </a:solidFill>
                <a:latin typeface="Barlow"/>
                <a:ea typeface="Barlow"/>
                <a:cs typeface="Barlow"/>
                <a:sym typeface="Barlow"/>
              </a:rPr>
              <a:t>R$ 7.4 tri</a:t>
            </a:r>
            <a:endParaRPr sz="4800">
              <a:solidFill>
                <a:srgbClr val="38761D"/>
              </a:solidFill>
              <a:latin typeface="Barlow"/>
              <a:ea typeface="Barlow"/>
              <a:cs typeface="Barlow"/>
              <a:sym typeface="Barlow"/>
            </a:endParaRPr>
          </a:p>
        </p:txBody>
      </p:sp>
      <p:sp>
        <p:nvSpPr>
          <p:cNvPr id="555" name="Google Shape;555;p52"/>
          <p:cNvSpPr txBox="1"/>
          <p:nvPr/>
        </p:nvSpPr>
        <p:spPr>
          <a:xfrm>
            <a:off x="2286200" y="1448900"/>
            <a:ext cx="4136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38761D"/>
                </a:solidFill>
                <a:latin typeface="Barlow"/>
                <a:ea typeface="Barlow"/>
                <a:cs typeface="Barlow"/>
                <a:sym typeface="Barlow"/>
              </a:rPr>
              <a:t>PIB AGRICULTURA</a:t>
            </a:r>
            <a:endParaRPr sz="900">
              <a:solidFill>
                <a:srgbClr val="38761D"/>
              </a:solidFill>
              <a:latin typeface="Barlow"/>
              <a:ea typeface="Barlow"/>
              <a:cs typeface="Barlow"/>
              <a:sym typeface="Barlow"/>
            </a:endParaRPr>
          </a:p>
          <a:p>
            <a:pPr indent="0" lvl="0" marL="0" rtl="0" algn="ctr">
              <a:spcBef>
                <a:spcPts val="0"/>
              </a:spcBef>
              <a:spcAft>
                <a:spcPts val="0"/>
              </a:spcAft>
              <a:buNone/>
            </a:pPr>
            <a:r>
              <a:rPr lang="en" sz="4400">
                <a:solidFill>
                  <a:srgbClr val="38761D"/>
                </a:solidFill>
                <a:latin typeface="Barlow"/>
                <a:ea typeface="Barlow"/>
                <a:cs typeface="Barlow"/>
                <a:sym typeface="Barlow"/>
              </a:rPr>
              <a:t>R$ 1.3 tri</a:t>
            </a:r>
            <a:endParaRPr sz="4400">
              <a:solidFill>
                <a:srgbClr val="38761D"/>
              </a:solidFill>
              <a:latin typeface="Barlow"/>
              <a:ea typeface="Barlow"/>
              <a:cs typeface="Barlow"/>
              <a:sym typeface="Barlow"/>
            </a:endParaRPr>
          </a:p>
        </p:txBody>
      </p:sp>
      <p:sp>
        <p:nvSpPr>
          <p:cNvPr id="556" name="Google Shape;556;p52"/>
          <p:cNvSpPr/>
          <p:nvPr/>
        </p:nvSpPr>
        <p:spPr>
          <a:xfrm>
            <a:off x="5402275" y="4173500"/>
            <a:ext cx="162000" cy="2481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557" name="Google Shape;557;p52"/>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2"/>
          <p:cNvSpPr txBox="1"/>
          <p:nvPr/>
        </p:nvSpPr>
        <p:spPr>
          <a:xfrm>
            <a:off x="557550" y="4781075"/>
            <a:ext cx="484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AA84F"/>
                </a:solidFill>
                <a:latin typeface="Montserrat"/>
                <a:ea typeface="Montserrat"/>
                <a:cs typeface="Montserrat"/>
                <a:sym typeface="Montserrat"/>
              </a:rPr>
              <a:t>Fonte: https://www.ibge.gov.br/explica/pib.php</a:t>
            </a:r>
            <a:endParaRPr sz="800">
              <a:solidFill>
                <a:srgbClr val="6AA84F"/>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62" name="Shape 562"/>
        <p:cNvGrpSpPr/>
        <p:nvPr/>
      </p:nvGrpSpPr>
      <p:grpSpPr>
        <a:xfrm>
          <a:off x="0" y="0"/>
          <a:ext cx="0" cy="0"/>
          <a:chOff x="0" y="0"/>
          <a:chExt cx="0" cy="0"/>
        </a:xfrm>
      </p:grpSpPr>
      <p:sp>
        <p:nvSpPr>
          <p:cNvPr id="563" name="Google Shape;56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64" name="Google Shape;564;p53"/>
          <p:cNvSpPr txBox="1"/>
          <p:nvPr/>
        </p:nvSpPr>
        <p:spPr>
          <a:xfrm>
            <a:off x="549100" y="471377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A84F"/>
                </a:solidFill>
                <a:highlight>
                  <a:schemeClr val="lt1"/>
                </a:highlight>
                <a:latin typeface="Montserrat"/>
                <a:ea typeface="Montserrat"/>
                <a:cs typeface="Montserrat"/>
                <a:sym typeface="Montserrat"/>
              </a:rPr>
              <a:t>Fonte: elaborado pelos autores, com base nos dados da Faostat</a:t>
            </a:r>
            <a:r>
              <a:rPr lang="en" sz="700">
                <a:solidFill>
                  <a:srgbClr val="202124"/>
                </a:solidFill>
                <a:highlight>
                  <a:schemeClr val="lt1"/>
                </a:highlight>
                <a:latin typeface="Barlow"/>
                <a:ea typeface="Barlow"/>
                <a:cs typeface="Barlow"/>
                <a:sym typeface="Barlow"/>
              </a:rPr>
              <a:t>  </a:t>
            </a:r>
            <a:endParaRPr sz="1100">
              <a:solidFill>
                <a:schemeClr val="dk1"/>
              </a:solidFill>
              <a:latin typeface="Barlow"/>
              <a:ea typeface="Barlow"/>
              <a:cs typeface="Barlow"/>
              <a:sym typeface="Barlow"/>
            </a:endParaRPr>
          </a:p>
        </p:txBody>
      </p:sp>
      <p:sp>
        <p:nvSpPr>
          <p:cNvPr id="565" name="Google Shape;565;p53"/>
          <p:cNvSpPr/>
          <p:nvPr/>
        </p:nvSpPr>
        <p:spPr>
          <a:xfrm>
            <a:off x="7216125" y="1875450"/>
            <a:ext cx="1752000" cy="1145400"/>
          </a:xfrm>
          <a:prstGeom prst="rect">
            <a:avLst/>
          </a:prstGeom>
          <a:solidFill>
            <a:srgbClr val="CDF0D7">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3"/>
          <p:cNvSpPr txBox="1"/>
          <p:nvPr/>
        </p:nvSpPr>
        <p:spPr>
          <a:xfrm>
            <a:off x="7216125" y="1875450"/>
            <a:ext cx="1803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Histórico do valor bruto de produção de determinados produtos agrícolas Brasileiros, entre 1990-2020.</a:t>
            </a:r>
            <a:endParaRPr sz="1100">
              <a:latin typeface="Montserrat"/>
              <a:ea typeface="Montserrat"/>
              <a:cs typeface="Montserrat"/>
              <a:sym typeface="Montserrat"/>
            </a:endParaRPr>
          </a:p>
        </p:txBody>
      </p:sp>
      <p:sp>
        <p:nvSpPr>
          <p:cNvPr id="567" name="Google Shape;567;p53"/>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53"/>
          <p:cNvPicPr preferRelativeResize="0"/>
          <p:nvPr/>
        </p:nvPicPr>
        <p:blipFill>
          <a:blip r:embed="rId3">
            <a:alphaModFix/>
          </a:blip>
          <a:stretch>
            <a:fillRect/>
          </a:stretch>
        </p:blipFill>
        <p:spPr>
          <a:xfrm>
            <a:off x="549100" y="781138"/>
            <a:ext cx="6602000" cy="35677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72" name="Shape 572"/>
        <p:cNvGrpSpPr/>
        <p:nvPr/>
      </p:nvGrpSpPr>
      <p:grpSpPr>
        <a:xfrm>
          <a:off x="0" y="0"/>
          <a:ext cx="0" cy="0"/>
          <a:chOff x="0" y="0"/>
          <a:chExt cx="0" cy="0"/>
        </a:xfrm>
      </p:grpSpPr>
      <p:sp>
        <p:nvSpPr>
          <p:cNvPr id="573" name="Google Shape;57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74" name="Google Shape;574;p54"/>
          <p:cNvSpPr txBox="1"/>
          <p:nvPr/>
        </p:nvSpPr>
        <p:spPr>
          <a:xfrm>
            <a:off x="517700" y="4713775"/>
            <a:ext cx="379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A84F"/>
                </a:solidFill>
                <a:highlight>
                  <a:srgbClr val="FFFFFF"/>
                </a:highlight>
                <a:latin typeface="Montserrat"/>
                <a:ea typeface="Montserrat"/>
                <a:cs typeface="Montserrat"/>
                <a:sym typeface="Montserrat"/>
              </a:rPr>
              <a:t>Fonte: elaborado pelos autores, com base nos dados da Faostat</a:t>
            </a:r>
            <a:r>
              <a:rPr lang="en" sz="700">
                <a:solidFill>
                  <a:srgbClr val="202124"/>
                </a:solidFill>
                <a:highlight>
                  <a:srgbClr val="FFFFFF"/>
                </a:highlight>
                <a:latin typeface="Barlow"/>
                <a:ea typeface="Barlow"/>
                <a:cs typeface="Barlow"/>
                <a:sym typeface="Barlow"/>
              </a:rPr>
              <a:t>  </a:t>
            </a:r>
            <a:endParaRPr sz="1100">
              <a:latin typeface="Barlow"/>
              <a:ea typeface="Barlow"/>
              <a:cs typeface="Barlow"/>
              <a:sym typeface="Barlow"/>
            </a:endParaRPr>
          </a:p>
        </p:txBody>
      </p:sp>
      <p:sp>
        <p:nvSpPr>
          <p:cNvPr id="575" name="Google Shape;575;p54"/>
          <p:cNvSpPr/>
          <p:nvPr/>
        </p:nvSpPr>
        <p:spPr>
          <a:xfrm>
            <a:off x="7196600" y="1805550"/>
            <a:ext cx="1710000" cy="861900"/>
          </a:xfrm>
          <a:prstGeom prst="rect">
            <a:avLst/>
          </a:prstGeom>
          <a:solidFill>
            <a:srgbClr val="CDF0D7">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4"/>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4"/>
          <p:cNvSpPr txBox="1"/>
          <p:nvPr/>
        </p:nvSpPr>
        <p:spPr>
          <a:xfrm>
            <a:off x="7195550" y="1805550"/>
            <a:ext cx="1712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Histórico do valor bruto de produção de Soja do BR e USA, entre 1960-2020.</a:t>
            </a:r>
            <a:endParaRPr sz="1100">
              <a:latin typeface="Montserrat"/>
              <a:ea typeface="Montserrat"/>
              <a:cs typeface="Montserrat"/>
              <a:sym typeface="Montserrat"/>
            </a:endParaRPr>
          </a:p>
        </p:txBody>
      </p:sp>
      <p:pic>
        <p:nvPicPr>
          <p:cNvPr id="578" name="Google Shape;578;p54"/>
          <p:cNvPicPr preferRelativeResize="0"/>
          <p:nvPr/>
        </p:nvPicPr>
        <p:blipFill>
          <a:blip r:embed="rId3">
            <a:alphaModFix/>
          </a:blip>
          <a:stretch>
            <a:fillRect/>
          </a:stretch>
        </p:blipFill>
        <p:spPr>
          <a:xfrm>
            <a:off x="517700" y="790150"/>
            <a:ext cx="6581425" cy="35496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82" name="Shape 582"/>
        <p:cNvGrpSpPr/>
        <p:nvPr/>
      </p:nvGrpSpPr>
      <p:grpSpPr>
        <a:xfrm>
          <a:off x="0" y="0"/>
          <a:ext cx="0" cy="0"/>
          <a:chOff x="0" y="0"/>
          <a:chExt cx="0" cy="0"/>
        </a:xfrm>
      </p:grpSpPr>
      <p:sp>
        <p:nvSpPr>
          <p:cNvPr id="583" name="Google Shape;583;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84" name="Google Shape;584;p55"/>
          <p:cNvSpPr txBox="1"/>
          <p:nvPr/>
        </p:nvSpPr>
        <p:spPr>
          <a:xfrm>
            <a:off x="530425" y="4713775"/>
            <a:ext cx="379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A84F"/>
                </a:solidFill>
                <a:highlight>
                  <a:srgbClr val="FFFFFF"/>
                </a:highlight>
                <a:latin typeface="Montserrat"/>
                <a:ea typeface="Montserrat"/>
                <a:cs typeface="Montserrat"/>
                <a:sym typeface="Montserrat"/>
              </a:rPr>
              <a:t>Fonte: elaborado pelos autores, com base nos dados da Faostat  </a:t>
            </a:r>
            <a:endParaRPr sz="1100">
              <a:solidFill>
                <a:srgbClr val="6AA84F"/>
              </a:solidFill>
              <a:latin typeface="Montserrat"/>
              <a:ea typeface="Montserrat"/>
              <a:cs typeface="Montserrat"/>
              <a:sym typeface="Montserrat"/>
            </a:endParaRPr>
          </a:p>
        </p:txBody>
      </p:sp>
      <p:sp>
        <p:nvSpPr>
          <p:cNvPr id="585" name="Google Shape;585;p55"/>
          <p:cNvSpPr/>
          <p:nvPr/>
        </p:nvSpPr>
        <p:spPr>
          <a:xfrm>
            <a:off x="6994475" y="1838250"/>
            <a:ext cx="1876500" cy="1167900"/>
          </a:xfrm>
          <a:prstGeom prst="rect">
            <a:avLst/>
          </a:prstGeom>
          <a:solidFill>
            <a:srgbClr val="CDF0D7">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txBox="1"/>
          <p:nvPr/>
        </p:nvSpPr>
        <p:spPr>
          <a:xfrm>
            <a:off x="7073675" y="1838238"/>
            <a:ext cx="1718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Histórico Brasileiro de produção de Soja por hectare, entre 1960-2020 com ênfase na década de 2010-2020.</a:t>
            </a:r>
            <a:endParaRPr sz="1100">
              <a:latin typeface="Montserrat"/>
              <a:ea typeface="Montserrat"/>
              <a:cs typeface="Montserrat"/>
              <a:sym typeface="Montserrat"/>
            </a:endParaRPr>
          </a:p>
        </p:txBody>
      </p:sp>
      <p:pic>
        <p:nvPicPr>
          <p:cNvPr id="588" name="Google Shape;588;p55"/>
          <p:cNvPicPr preferRelativeResize="0"/>
          <p:nvPr/>
        </p:nvPicPr>
        <p:blipFill>
          <a:blip r:embed="rId3">
            <a:alphaModFix/>
          </a:blip>
          <a:stretch>
            <a:fillRect/>
          </a:stretch>
        </p:blipFill>
        <p:spPr>
          <a:xfrm>
            <a:off x="530437" y="888938"/>
            <a:ext cx="6361875" cy="3643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56"/>
          <p:cNvPicPr preferRelativeResize="0"/>
          <p:nvPr/>
        </p:nvPicPr>
        <p:blipFill rotWithShape="1">
          <a:blip r:embed="rId3">
            <a:alphaModFix/>
          </a:blip>
          <a:srcRect b="0" l="19097" r="19097" t="0"/>
          <a:stretch/>
        </p:blipFill>
        <p:spPr>
          <a:xfrm>
            <a:off x="-865801" y="477000"/>
            <a:ext cx="3582000" cy="3581700"/>
          </a:xfrm>
          <a:prstGeom prst="ellipse">
            <a:avLst/>
          </a:prstGeom>
          <a:noFill/>
          <a:ln cap="flat" cmpd="sng" w="28575">
            <a:solidFill>
              <a:schemeClr val="dk1"/>
            </a:solidFill>
            <a:prstDash val="solid"/>
            <a:round/>
            <a:headEnd len="sm" w="sm" type="none"/>
            <a:tailEnd len="sm" w="sm" type="none"/>
          </a:ln>
        </p:spPr>
      </p:pic>
      <p:sp>
        <p:nvSpPr>
          <p:cNvPr id="594" name="Google Shape;594;p56"/>
          <p:cNvSpPr txBox="1"/>
          <p:nvPr>
            <p:ph idx="12" type="sldNum"/>
          </p:nvPr>
        </p:nvSpPr>
        <p:spPr>
          <a:xfrm>
            <a:off x="8523157" y="4752131"/>
            <a:ext cx="548700" cy="3153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595" name="Google Shape;595;p56"/>
          <p:cNvSpPr txBox="1"/>
          <p:nvPr/>
        </p:nvSpPr>
        <p:spPr>
          <a:xfrm>
            <a:off x="2716200" y="1659900"/>
            <a:ext cx="5945700" cy="769500"/>
          </a:xfrm>
          <a:prstGeom prst="rect">
            <a:avLst/>
          </a:prstGeom>
          <a:noFill/>
          <a:ln cap="flat" cmpd="sng" w="9525">
            <a:solidFill>
              <a:srgbClr val="134F5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rgbClr val="134F5C"/>
                </a:solidFill>
                <a:latin typeface="Montserrat"/>
                <a:ea typeface="Montserrat"/>
                <a:cs typeface="Montserrat"/>
                <a:sym typeface="Montserrat"/>
              </a:rPr>
              <a:t> </a:t>
            </a:r>
            <a:r>
              <a:rPr lang="en" sz="3800">
                <a:solidFill>
                  <a:srgbClr val="134F5C"/>
                </a:solidFill>
                <a:latin typeface="Montserrat"/>
                <a:ea typeface="Montserrat"/>
                <a:cs typeface="Montserrat"/>
                <a:sym typeface="Montserrat"/>
              </a:rPr>
              <a:t>Deep Learning</a:t>
            </a:r>
            <a:r>
              <a:rPr lang="en" sz="3800">
                <a:solidFill>
                  <a:schemeClr val="dk1"/>
                </a:solidFill>
                <a:latin typeface="Montserrat"/>
                <a:ea typeface="Montserrat"/>
                <a:cs typeface="Montserrat"/>
                <a:sym typeface="Montserrat"/>
              </a:rPr>
              <a:t> </a:t>
            </a:r>
            <a:endParaRPr sz="3800">
              <a:solidFill>
                <a:schemeClr val="dk1"/>
              </a:solidFill>
              <a:latin typeface="Montserrat"/>
              <a:ea typeface="Montserrat"/>
              <a:cs typeface="Montserrat"/>
              <a:sym typeface="Montserrat"/>
            </a:endParaRPr>
          </a:p>
        </p:txBody>
      </p:sp>
      <p:sp>
        <p:nvSpPr>
          <p:cNvPr id="596" name="Google Shape;596;p56"/>
          <p:cNvSpPr txBox="1"/>
          <p:nvPr/>
        </p:nvSpPr>
        <p:spPr>
          <a:xfrm>
            <a:off x="1041325" y="1956425"/>
            <a:ext cx="73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7" name="Google Shape;597;p56"/>
          <p:cNvSpPr txBox="1"/>
          <p:nvPr/>
        </p:nvSpPr>
        <p:spPr>
          <a:xfrm>
            <a:off x="2768463" y="2429400"/>
            <a:ext cx="643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Montserrat"/>
                <a:ea typeface="Montserrat"/>
                <a:cs typeface="Montserrat"/>
                <a:sym typeface="Montserrat"/>
              </a:rPr>
              <a:t>Previsão do valor de produção da soja no ano de 2020</a:t>
            </a:r>
            <a:endParaRPr sz="1700">
              <a:latin typeface="Montserrat"/>
              <a:ea typeface="Montserrat"/>
              <a:cs typeface="Montserrat"/>
              <a:sym typeface="Montserrat"/>
            </a:endParaRPr>
          </a:p>
        </p:txBody>
      </p:sp>
      <p:sp>
        <p:nvSpPr>
          <p:cNvPr id="598" name="Google Shape;598;p56"/>
          <p:cNvSpPr/>
          <p:nvPr/>
        </p:nvSpPr>
        <p:spPr>
          <a:xfrm>
            <a:off x="2377150" y="1028375"/>
            <a:ext cx="6879600" cy="2256300"/>
          </a:xfrm>
          <a:prstGeom prst="roundRect">
            <a:avLst>
              <a:gd fmla="val 16667" name="adj"/>
            </a:avLst>
          </a:prstGeom>
          <a:solidFill>
            <a:srgbClr val="C9DAF8">
              <a:alpha val="1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pic>
        <p:nvPicPr>
          <p:cNvPr id="603" name="Google Shape;603;p57"/>
          <p:cNvPicPr preferRelativeResize="0"/>
          <p:nvPr/>
        </p:nvPicPr>
        <p:blipFill>
          <a:blip r:embed="rId3">
            <a:alphaModFix amt="27000"/>
          </a:blip>
          <a:stretch>
            <a:fillRect/>
          </a:stretch>
        </p:blipFill>
        <p:spPr>
          <a:xfrm>
            <a:off x="0" y="0"/>
            <a:ext cx="9144000" cy="5235976"/>
          </a:xfrm>
          <a:prstGeom prst="rect">
            <a:avLst/>
          </a:prstGeom>
          <a:noFill/>
          <a:ln>
            <a:noFill/>
          </a:ln>
        </p:spPr>
      </p:pic>
      <p:sp>
        <p:nvSpPr>
          <p:cNvPr id="604" name="Google Shape;60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605" name="Google Shape;605;p57"/>
          <p:cNvSpPr txBox="1"/>
          <p:nvPr/>
        </p:nvSpPr>
        <p:spPr>
          <a:xfrm>
            <a:off x="1912450" y="4133425"/>
            <a:ext cx="563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700">
              <a:solidFill>
                <a:srgbClr val="38761D"/>
              </a:solidFill>
              <a:latin typeface="Barlow"/>
              <a:ea typeface="Barlow"/>
              <a:cs typeface="Barlow"/>
              <a:sym typeface="Barlow"/>
            </a:endParaRPr>
          </a:p>
        </p:txBody>
      </p:sp>
      <p:sp>
        <p:nvSpPr>
          <p:cNvPr id="606" name="Google Shape;606;p57"/>
          <p:cNvSpPr txBox="1"/>
          <p:nvPr/>
        </p:nvSpPr>
        <p:spPr>
          <a:xfrm>
            <a:off x="1759275" y="550600"/>
            <a:ext cx="56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07" name="Google Shape;607;p57"/>
          <p:cNvPicPr preferRelativeResize="0"/>
          <p:nvPr/>
        </p:nvPicPr>
        <p:blipFill>
          <a:blip r:embed="rId4">
            <a:alphaModFix/>
          </a:blip>
          <a:stretch>
            <a:fillRect/>
          </a:stretch>
        </p:blipFill>
        <p:spPr>
          <a:xfrm>
            <a:off x="183805" y="604975"/>
            <a:ext cx="8790032" cy="4026025"/>
          </a:xfrm>
          <a:prstGeom prst="rect">
            <a:avLst/>
          </a:prstGeom>
          <a:noFill/>
          <a:ln>
            <a:noFill/>
          </a:ln>
        </p:spPr>
      </p:pic>
      <p:sp>
        <p:nvSpPr>
          <p:cNvPr id="608" name="Google Shape;608;p57"/>
          <p:cNvSpPr txBox="1"/>
          <p:nvPr/>
        </p:nvSpPr>
        <p:spPr>
          <a:xfrm>
            <a:off x="1912450" y="709525"/>
            <a:ext cx="9981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9" name="Google Shape;609;p57"/>
          <p:cNvSpPr txBox="1"/>
          <p:nvPr/>
        </p:nvSpPr>
        <p:spPr>
          <a:xfrm>
            <a:off x="6379525" y="2233950"/>
            <a:ext cx="1291800" cy="11136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ctrTitle"/>
          </p:nvPr>
        </p:nvSpPr>
        <p:spPr>
          <a:xfrm>
            <a:off x="1319175" y="2233519"/>
            <a:ext cx="6680400" cy="115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4" name="Google Shape;124;p22"/>
          <p:cNvSpPr/>
          <p:nvPr/>
        </p:nvSpPr>
        <p:spPr>
          <a:xfrm>
            <a:off x="1100" y="0"/>
            <a:ext cx="9216900" cy="5143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2579475" y="3013625"/>
            <a:ext cx="1911000" cy="154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6" name="Google Shape;126;p22"/>
          <p:cNvSpPr/>
          <p:nvPr/>
        </p:nvSpPr>
        <p:spPr>
          <a:xfrm>
            <a:off x="4581325" y="3013624"/>
            <a:ext cx="1882200" cy="154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7" name="Google Shape;127;p22"/>
          <p:cNvSpPr/>
          <p:nvPr/>
        </p:nvSpPr>
        <p:spPr>
          <a:xfrm>
            <a:off x="6583150" y="3013624"/>
            <a:ext cx="1911000" cy="154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8" name="Google Shape;128;p22"/>
          <p:cNvSpPr/>
          <p:nvPr/>
        </p:nvSpPr>
        <p:spPr>
          <a:xfrm>
            <a:off x="520600" y="3013625"/>
            <a:ext cx="1968000" cy="154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29" name="Google Shape;129;p22"/>
          <p:cNvGrpSpPr/>
          <p:nvPr/>
        </p:nvGrpSpPr>
        <p:grpSpPr>
          <a:xfrm>
            <a:off x="297672" y="2171629"/>
            <a:ext cx="8623775" cy="218752"/>
            <a:chOff x="857973" y="2939025"/>
            <a:chExt cx="7864820" cy="199500"/>
          </a:xfrm>
        </p:grpSpPr>
        <p:cxnSp>
          <p:nvCxnSpPr>
            <p:cNvPr id="130" name="Google Shape;130;p22"/>
            <p:cNvCxnSpPr/>
            <p:nvPr/>
          </p:nvCxnSpPr>
          <p:spPr>
            <a:xfrm>
              <a:off x="1165093"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31" name="Google Shape;131;p22"/>
            <p:cNvCxnSpPr/>
            <p:nvPr/>
          </p:nvCxnSpPr>
          <p:spPr>
            <a:xfrm>
              <a:off x="1472214"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32" name="Google Shape;132;p22"/>
            <p:cNvCxnSpPr/>
            <p:nvPr/>
          </p:nvCxnSpPr>
          <p:spPr>
            <a:xfrm>
              <a:off x="2580382"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33" name="Google Shape;133;p22"/>
            <p:cNvCxnSpPr/>
            <p:nvPr/>
          </p:nvCxnSpPr>
          <p:spPr>
            <a:xfrm>
              <a:off x="2887503"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34" name="Google Shape;134;p22"/>
            <p:cNvCxnSpPr/>
            <p:nvPr/>
          </p:nvCxnSpPr>
          <p:spPr>
            <a:xfrm>
              <a:off x="3194623"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35" name="Google Shape;135;p22"/>
            <p:cNvCxnSpPr/>
            <p:nvPr/>
          </p:nvCxnSpPr>
          <p:spPr>
            <a:xfrm>
              <a:off x="4423105"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36" name="Google Shape;136;p22"/>
            <p:cNvCxnSpPr/>
            <p:nvPr/>
          </p:nvCxnSpPr>
          <p:spPr>
            <a:xfrm>
              <a:off x="5037346"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37" name="Google Shape;137;p22"/>
            <p:cNvCxnSpPr/>
            <p:nvPr/>
          </p:nvCxnSpPr>
          <p:spPr>
            <a:xfrm>
              <a:off x="4730226"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38" name="Google Shape;138;p22"/>
            <p:cNvCxnSpPr/>
            <p:nvPr/>
          </p:nvCxnSpPr>
          <p:spPr>
            <a:xfrm>
              <a:off x="6265829"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39" name="Google Shape;139;p22"/>
            <p:cNvCxnSpPr/>
            <p:nvPr/>
          </p:nvCxnSpPr>
          <p:spPr>
            <a:xfrm>
              <a:off x="6572949"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40" name="Google Shape;140;p22"/>
            <p:cNvCxnSpPr/>
            <p:nvPr/>
          </p:nvCxnSpPr>
          <p:spPr>
            <a:xfrm>
              <a:off x="6880070"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41" name="Google Shape;141;p22"/>
            <p:cNvCxnSpPr/>
            <p:nvPr/>
          </p:nvCxnSpPr>
          <p:spPr>
            <a:xfrm>
              <a:off x="8108552"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42" name="Google Shape;142;p22"/>
            <p:cNvCxnSpPr/>
            <p:nvPr/>
          </p:nvCxnSpPr>
          <p:spPr>
            <a:xfrm>
              <a:off x="8415672"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43" name="Google Shape;143;p22"/>
            <p:cNvCxnSpPr/>
            <p:nvPr/>
          </p:nvCxnSpPr>
          <p:spPr>
            <a:xfrm>
              <a:off x="8722793" y="2939025"/>
              <a:ext cx="0" cy="199500"/>
            </a:xfrm>
            <a:prstGeom prst="straightConnector1">
              <a:avLst/>
            </a:prstGeom>
            <a:noFill/>
            <a:ln cap="flat" cmpd="sng" w="19050">
              <a:solidFill>
                <a:srgbClr val="012615"/>
              </a:solidFill>
              <a:prstDash val="solid"/>
              <a:round/>
              <a:headEnd len="med" w="med" type="none"/>
              <a:tailEnd len="med" w="med" type="none"/>
            </a:ln>
          </p:spPr>
        </p:cxnSp>
        <p:cxnSp>
          <p:nvCxnSpPr>
            <p:cNvPr id="144" name="Google Shape;144;p22"/>
            <p:cNvCxnSpPr/>
            <p:nvPr/>
          </p:nvCxnSpPr>
          <p:spPr>
            <a:xfrm>
              <a:off x="857973" y="2939025"/>
              <a:ext cx="0" cy="199500"/>
            </a:xfrm>
            <a:prstGeom prst="straightConnector1">
              <a:avLst/>
            </a:prstGeom>
            <a:noFill/>
            <a:ln cap="flat" cmpd="sng" w="19050">
              <a:solidFill>
                <a:srgbClr val="012615"/>
              </a:solidFill>
              <a:prstDash val="solid"/>
              <a:round/>
              <a:headEnd len="med" w="med" type="none"/>
              <a:tailEnd len="med" w="med" type="none"/>
            </a:ln>
          </p:spPr>
        </p:cxnSp>
      </p:grpSp>
      <p:sp>
        <p:nvSpPr>
          <p:cNvPr id="145" name="Google Shape;145;p22"/>
          <p:cNvSpPr txBox="1"/>
          <p:nvPr/>
        </p:nvSpPr>
        <p:spPr>
          <a:xfrm>
            <a:off x="727895" y="3149802"/>
            <a:ext cx="1569900" cy="26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014023"/>
                </a:solidFill>
                <a:latin typeface="Source Serif Pro"/>
                <a:ea typeface="Source Serif Pro"/>
                <a:cs typeface="Source Serif Pro"/>
                <a:sym typeface="Source Serif Pro"/>
              </a:rPr>
              <a:t>Agro 1.0</a:t>
            </a:r>
            <a:endParaRPr b="1" sz="1800">
              <a:solidFill>
                <a:srgbClr val="014023"/>
              </a:solidFill>
              <a:latin typeface="Source Serif Pro"/>
              <a:ea typeface="Source Serif Pro"/>
              <a:cs typeface="Source Serif Pro"/>
              <a:sym typeface="Source Serif Pro"/>
            </a:endParaRPr>
          </a:p>
        </p:txBody>
      </p:sp>
      <p:sp>
        <p:nvSpPr>
          <p:cNvPr id="146" name="Google Shape;146;p22"/>
          <p:cNvSpPr txBox="1"/>
          <p:nvPr/>
        </p:nvSpPr>
        <p:spPr>
          <a:xfrm>
            <a:off x="530200" y="3393375"/>
            <a:ext cx="1968000" cy="1479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rgbClr val="363636"/>
                </a:solidFill>
                <a:highlight>
                  <a:schemeClr val="lt1"/>
                </a:highlight>
                <a:latin typeface="Montserrat"/>
                <a:ea typeface="Montserrat"/>
                <a:cs typeface="Montserrat"/>
                <a:sym typeface="Montserrat"/>
              </a:rPr>
              <a:t>R</a:t>
            </a:r>
            <a:r>
              <a:rPr lang="en" sz="1000">
                <a:solidFill>
                  <a:srgbClr val="363636"/>
                </a:solidFill>
                <a:highlight>
                  <a:schemeClr val="lt1"/>
                </a:highlight>
                <a:latin typeface="Montserrat"/>
                <a:ea typeface="Montserrat"/>
                <a:cs typeface="Montserrat"/>
                <a:sym typeface="Montserrat"/>
              </a:rPr>
              <a:t>epresenta a agricultura como subsistência, feita à mão, sem muitos recursos tecnológicos e baixa produtividade;</a:t>
            </a:r>
            <a:endParaRPr sz="1200">
              <a:solidFill>
                <a:srgbClr val="014023"/>
              </a:solidFill>
              <a:latin typeface="Montserrat"/>
              <a:ea typeface="Montserrat"/>
              <a:cs typeface="Montserrat"/>
              <a:sym typeface="Montserrat"/>
            </a:endParaRPr>
          </a:p>
        </p:txBody>
      </p:sp>
      <p:sp>
        <p:nvSpPr>
          <p:cNvPr id="147" name="Google Shape;147;p22"/>
          <p:cNvSpPr txBox="1"/>
          <p:nvPr/>
        </p:nvSpPr>
        <p:spPr>
          <a:xfrm>
            <a:off x="2751805" y="3148302"/>
            <a:ext cx="1569900" cy="26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014023"/>
                </a:solidFill>
                <a:latin typeface="Source Serif Pro"/>
                <a:ea typeface="Source Serif Pro"/>
                <a:cs typeface="Source Serif Pro"/>
                <a:sym typeface="Source Serif Pro"/>
              </a:rPr>
              <a:t>Agro 2.0</a:t>
            </a:r>
            <a:endParaRPr b="1" sz="1800">
              <a:solidFill>
                <a:srgbClr val="014023"/>
              </a:solidFill>
              <a:latin typeface="Source Serif Pro"/>
              <a:ea typeface="Source Serif Pro"/>
              <a:cs typeface="Source Serif Pro"/>
              <a:sym typeface="Source Serif Pro"/>
            </a:endParaRPr>
          </a:p>
        </p:txBody>
      </p:sp>
      <p:sp>
        <p:nvSpPr>
          <p:cNvPr id="148" name="Google Shape;148;p22"/>
          <p:cNvSpPr txBox="1"/>
          <p:nvPr/>
        </p:nvSpPr>
        <p:spPr>
          <a:xfrm>
            <a:off x="2579350" y="3393375"/>
            <a:ext cx="1911000" cy="56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rgbClr val="363636"/>
                </a:solidFill>
                <a:highlight>
                  <a:schemeClr val="lt1"/>
                </a:highlight>
                <a:latin typeface="Montserrat"/>
                <a:ea typeface="Montserrat"/>
                <a:cs typeface="Montserrat"/>
                <a:sym typeface="Montserrat"/>
              </a:rPr>
              <a:t>R</a:t>
            </a:r>
            <a:r>
              <a:rPr lang="en" sz="1000">
                <a:solidFill>
                  <a:srgbClr val="363636"/>
                </a:solidFill>
                <a:highlight>
                  <a:schemeClr val="lt1"/>
                </a:highlight>
                <a:latin typeface="Montserrat"/>
                <a:ea typeface="Montserrat"/>
                <a:cs typeface="Montserrat"/>
                <a:sym typeface="Montserrat"/>
              </a:rPr>
              <a:t>epresenta a chegada de máquinas e evolução da ciência a partir dos anos 1950.</a:t>
            </a:r>
            <a:endParaRPr sz="1200">
              <a:solidFill>
                <a:srgbClr val="014023"/>
              </a:solidFill>
              <a:latin typeface="Montserrat"/>
              <a:ea typeface="Montserrat"/>
              <a:cs typeface="Montserrat"/>
              <a:sym typeface="Montserrat"/>
            </a:endParaRPr>
          </a:p>
        </p:txBody>
      </p:sp>
      <p:sp>
        <p:nvSpPr>
          <p:cNvPr id="149" name="Google Shape;149;p22"/>
          <p:cNvSpPr txBox="1"/>
          <p:nvPr/>
        </p:nvSpPr>
        <p:spPr>
          <a:xfrm>
            <a:off x="4751850" y="3148302"/>
            <a:ext cx="1569900" cy="26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014023"/>
                </a:solidFill>
                <a:latin typeface="Source Serif Pro"/>
                <a:ea typeface="Source Serif Pro"/>
                <a:cs typeface="Source Serif Pro"/>
                <a:sym typeface="Source Serif Pro"/>
              </a:rPr>
              <a:t>Agro 3.0</a:t>
            </a:r>
            <a:endParaRPr b="1" sz="1800">
              <a:solidFill>
                <a:srgbClr val="014023"/>
              </a:solidFill>
              <a:latin typeface="Source Serif Pro"/>
              <a:ea typeface="Source Serif Pro"/>
              <a:cs typeface="Source Serif Pro"/>
              <a:sym typeface="Source Serif Pro"/>
            </a:endParaRPr>
          </a:p>
        </p:txBody>
      </p:sp>
      <p:sp>
        <p:nvSpPr>
          <p:cNvPr id="150" name="Google Shape;150;p22"/>
          <p:cNvSpPr txBox="1"/>
          <p:nvPr/>
        </p:nvSpPr>
        <p:spPr>
          <a:xfrm>
            <a:off x="4581450" y="3393375"/>
            <a:ext cx="1882200" cy="56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rgbClr val="363636"/>
                </a:solidFill>
                <a:highlight>
                  <a:schemeClr val="lt1"/>
                </a:highlight>
                <a:latin typeface="Lato"/>
                <a:ea typeface="Lato"/>
                <a:cs typeface="Lato"/>
                <a:sym typeface="Lato"/>
              </a:rPr>
              <a:t> </a:t>
            </a:r>
            <a:r>
              <a:rPr lang="en" sz="900">
                <a:solidFill>
                  <a:srgbClr val="363636"/>
                </a:solidFill>
                <a:highlight>
                  <a:schemeClr val="lt1"/>
                </a:highlight>
                <a:latin typeface="Montserrat"/>
                <a:ea typeface="Montserrat"/>
                <a:cs typeface="Montserrat"/>
                <a:sym typeface="Montserrat"/>
              </a:rPr>
              <a:t>Ocorre entre os anos 1990 e 2010 com a introdução do mercado de automação e o despertar para a importância da sustentabilidade nos processos agrícolas. </a:t>
            </a:r>
            <a:endParaRPr sz="1100">
              <a:solidFill>
                <a:srgbClr val="014023"/>
              </a:solidFill>
              <a:latin typeface="Montserrat"/>
              <a:ea typeface="Montserrat"/>
              <a:cs typeface="Montserrat"/>
              <a:sym typeface="Montserrat"/>
            </a:endParaRPr>
          </a:p>
        </p:txBody>
      </p:sp>
      <p:sp>
        <p:nvSpPr>
          <p:cNvPr id="151" name="Google Shape;151;p22"/>
          <p:cNvSpPr txBox="1"/>
          <p:nvPr/>
        </p:nvSpPr>
        <p:spPr>
          <a:xfrm>
            <a:off x="6753393" y="3148302"/>
            <a:ext cx="1569900" cy="26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014023"/>
                </a:solidFill>
                <a:latin typeface="Source Serif Pro"/>
                <a:ea typeface="Source Serif Pro"/>
                <a:cs typeface="Source Serif Pro"/>
                <a:sym typeface="Source Serif Pro"/>
              </a:rPr>
              <a:t>Agro 4.0</a:t>
            </a:r>
            <a:endParaRPr b="1" sz="1800">
              <a:solidFill>
                <a:srgbClr val="014023"/>
              </a:solidFill>
              <a:latin typeface="Source Serif Pro"/>
              <a:ea typeface="Source Serif Pro"/>
              <a:cs typeface="Source Serif Pro"/>
              <a:sym typeface="Source Serif Pro"/>
            </a:endParaRPr>
          </a:p>
        </p:txBody>
      </p:sp>
      <p:sp>
        <p:nvSpPr>
          <p:cNvPr id="152" name="Google Shape;152;p22"/>
          <p:cNvSpPr txBox="1"/>
          <p:nvPr/>
        </p:nvSpPr>
        <p:spPr>
          <a:xfrm>
            <a:off x="6583150" y="3393375"/>
            <a:ext cx="1911000" cy="56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solidFill>
                  <a:srgbClr val="363636"/>
                </a:solidFill>
                <a:highlight>
                  <a:schemeClr val="lt1"/>
                </a:highlight>
                <a:latin typeface="Montserrat"/>
                <a:ea typeface="Montserrat"/>
                <a:cs typeface="Montserrat"/>
                <a:sym typeface="Montserrat"/>
              </a:rPr>
              <a:t>A</a:t>
            </a:r>
            <a:r>
              <a:rPr lang="en" sz="900">
                <a:solidFill>
                  <a:srgbClr val="363636"/>
                </a:solidFill>
                <a:highlight>
                  <a:schemeClr val="lt1"/>
                </a:highlight>
                <a:latin typeface="Montserrat"/>
                <a:ea typeface="Montserrat"/>
                <a:cs typeface="Montserrat"/>
                <a:sym typeface="Montserrat"/>
              </a:rPr>
              <a:t> partir da agricultura 4.0, a partir dos anos 2010,  temos uma revolução digital e um boom de novas tecnologias e pesquisas para potencializar o agronegócio.</a:t>
            </a:r>
            <a:endParaRPr sz="1100">
              <a:solidFill>
                <a:srgbClr val="014023"/>
              </a:solidFill>
              <a:latin typeface="Montserrat"/>
              <a:ea typeface="Montserrat"/>
              <a:cs typeface="Montserrat"/>
              <a:sym typeface="Montserrat"/>
            </a:endParaRPr>
          </a:p>
        </p:txBody>
      </p:sp>
      <p:pic>
        <p:nvPicPr>
          <p:cNvPr id="153" name="Google Shape;153;p22"/>
          <p:cNvPicPr preferRelativeResize="0"/>
          <p:nvPr/>
        </p:nvPicPr>
        <p:blipFill rotWithShape="1">
          <a:blip r:embed="rId3">
            <a:alphaModFix/>
          </a:blip>
          <a:srcRect b="0" l="16865" r="16865" t="0"/>
          <a:stretch/>
        </p:blipFill>
        <p:spPr>
          <a:xfrm>
            <a:off x="1181407" y="1890550"/>
            <a:ext cx="687300" cy="694800"/>
          </a:xfrm>
          <a:prstGeom prst="ellipse">
            <a:avLst/>
          </a:prstGeom>
          <a:noFill/>
          <a:ln>
            <a:noFill/>
          </a:ln>
        </p:spPr>
      </p:pic>
      <p:pic>
        <p:nvPicPr>
          <p:cNvPr id="154" name="Google Shape;154;p22"/>
          <p:cNvPicPr preferRelativeResize="0"/>
          <p:nvPr/>
        </p:nvPicPr>
        <p:blipFill rotWithShape="1">
          <a:blip r:embed="rId4">
            <a:alphaModFix/>
          </a:blip>
          <a:srcRect b="0" l="16865" r="16865" t="0"/>
          <a:stretch/>
        </p:blipFill>
        <p:spPr>
          <a:xfrm>
            <a:off x="3193105" y="1890550"/>
            <a:ext cx="687300" cy="694800"/>
          </a:xfrm>
          <a:prstGeom prst="ellipse">
            <a:avLst/>
          </a:prstGeom>
          <a:noFill/>
          <a:ln>
            <a:noFill/>
          </a:ln>
        </p:spPr>
      </p:pic>
      <p:pic>
        <p:nvPicPr>
          <p:cNvPr id="155" name="Google Shape;155;p22"/>
          <p:cNvPicPr preferRelativeResize="0"/>
          <p:nvPr/>
        </p:nvPicPr>
        <p:blipFill rotWithShape="1">
          <a:blip r:embed="rId5">
            <a:alphaModFix/>
          </a:blip>
          <a:srcRect b="0" l="16865" r="16865" t="0"/>
          <a:stretch/>
        </p:blipFill>
        <p:spPr>
          <a:xfrm>
            <a:off x="5188038" y="1890550"/>
            <a:ext cx="687300" cy="694800"/>
          </a:xfrm>
          <a:prstGeom prst="ellipse">
            <a:avLst/>
          </a:prstGeom>
          <a:noFill/>
          <a:ln>
            <a:noFill/>
          </a:ln>
        </p:spPr>
      </p:pic>
      <p:pic>
        <p:nvPicPr>
          <p:cNvPr id="156" name="Google Shape;156;p22"/>
          <p:cNvPicPr preferRelativeResize="0"/>
          <p:nvPr/>
        </p:nvPicPr>
        <p:blipFill rotWithShape="1">
          <a:blip r:embed="rId6">
            <a:alphaModFix/>
          </a:blip>
          <a:srcRect b="0" l="16865" r="16865" t="0"/>
          <a:stretch/>
        </p:blipFill>
        <p:spPr>
          <a:xfrm>
            <a:off x="7175578" y="1890550"/>
            <a:ext cx="687300" cy="694800"/>
          </a:xfrm>
          <a:prstGeom prst="ellipse">
            <a:avLst/>
          </a:prstGeom>
          <a:noFill/>
          <a:ln>
            <a:noFill/>
          </a:ln>
        </p:spPr>
      </p:pic>
      <p:sp>
        <p:nvSpPr>
          <p:cNvPr id="157" name="Google Shape;157;p22"/>
          <p:cNvSpPr/>
          <p:nvPr/>
        </p:nvSpPr>
        <p:spPr>
          <a:xfrm rot="2160277">
            <a:off x="1229844" y="2743759"/>
            <a:ext cx="566001" cy="453736"/>
          </a:xfrm>
          <a:custGeom>
            <a:rect b="b" l="l" r="r" t="t"/>
            <a:pathLst>
              <a:path extrusionOk="0" h="18151" w="22642">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rot="2160277">
            <a:off x="3253754" y="2743759"/>
            <a:ext cx="566001" cy="453736"/>
          </a:xfrm>
          <a:custGeom>
            <a:rect b="b" l="l" r="r" t="t"/>
            <a:pathLst>
              <a:path extrusionOk="0" h="18151" w="22642">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rot="2160277">
            <a:off x="5253800" y="2743759"/>
            <a:ext cx="566001" cy="453736"/>
          </a:xfrm>
          <a:custGeom>
            <a:rect b="b" l="l" r="r" t="t"/>
            <a:pathLst>
              <a:path extrusionOk="0" h="18151" w="22642">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rot="2160277">
            <a:off x="7221880" y="2743759"/>
            <a:ext cx="566001" cy="453736"/>
          </a:xfrm>
          <a:custGeom>
            <a:rect b="b" l="l" r="r" t="t"/>
            <a:pathLst>
              <a:path extrusionOk="0" h="18151" w="22642">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txBox="1"/>
          <p:nvPr/>
        </p:nvSpPr>
        <p:spPr>
          <a:xfrm>
            <a:off x="530200" y="188025"/>
            <a:ext cx="534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38761D"/>
                </a:solidFill>
                <a:latin typeface="Montserrat"/>
                <a:ea typeface="Montserrat"/>
                <a:cs typeface="Montserrat"/>
                <a:sym typeface="Montserrat"/>
              </a:rPr>
              <a:t>Linha do tempo</a:t>
            </a:r>
            <a:endParaRPr sz="3000">
              <a:solidFill>
                <a:srgbClr val="38761D"/>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3" name="Shape 613"/>
        <p:cNvGrpSpPr/>
        <p:nvPr/>
      </p:nvGrpSpPr>
      <p:grpSpPr>
        <a:xfrm>
          <a:off x="0" y="0"/>
          <a:ext cx="0" cy="0"/>
          <a:chOff x="0" y="0"/>
          <a:chExt cx="0" cy="0"/>
        </a:xfrm>
      </p:grpSpPr>
      <p:pic>
        <p:nvPicPr>
          <p:cNvPr id="614" name="Google Shape;614;p58"/>
          <p:cNvPicPr preferRelativeResize="0"/>
          <p:nvPr/>
        </p:nvPicPr>
        <p:blipFill>
          <a:blip r:embed="rId3">
            <a:alphaModFix amt="27000"/>
          </a:blip>
          <a:stretch>
            <a:fillRect/>
          </a:stretch>
        </p:blipFill>
        <p:spPr>
          <a:xfrm>
            <a:off x="0" y="0"/>
            <a:ext cx="9144000" cy="5235976"/>
          </a:xfrm>
          <a:prstGeom prst="rect">
            <a:avLst/>
          </a:prstGeom>
          <a:noFill/>
          <a:ln>
            <a:noFill/>
          </a:ln>
        </p:spPr>
      </p:pic>
      <p:sp>
        <p:nvSpPr>
          <p:cNvPr id="615" name="Google Shape;61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616" name="Google Shape;616;p58"/>
          <p:cNvSpPr txBox="1"/>
          <p:nvPr/>
        </p:nvSpPr>
        <p:spPr>
          <a:xfrm>
            <a:off x="1912450" y="4133425"/>
            <a:ext cx="563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700">
              <a:solidFill>
                <a:srgbClr val="38761D"/>
              </a:solidFill>
              <a:latin typeface="Barlow"/>
              <a:ea typeface="Barlow"/>
              <a:cs typeface="Barlow"/>
              <a:sym typeface="Barlow"/>
            </a:endParaRPr>
          </a:p>
        </p:txBody>
      </p:sp>
      <p:sp>
        <p:nvSpPr>
          <p:cNvPr id="617" name="Google Shape;617;p58"/>
          <p:cNvSpPr txBox="1"/>
          <p:nvPr/>
        </p:nvSpPr>
        <p:spPr>
          <a:xfrm>
            <a:off x="1759275" y="550600"/>
            <a:ext cx="56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18" name="Google Shape;618;p58"/>
          <p:cNvPicPr preferRelativeResize="0"/>
          <p:nvPr/>
        </p:nvPicPr>
        <p:blipFill>
          <a:blip r:embed="rId4">
            <a:alphaModFix/>
          </a:blip>
          <a:stretch>
            <a:fillRect/>
          </a:stretch>
        </p:blipFill>
        <p:spPr>
          <a:xfrm>
            <a:off x="6825" y="550605"/>
            <a:ext cx="9143999" cy="3494389"/>
          </a:xfrm>
          <a:prstGeom prst="rect">
            <a:avLst/>
          </a:prstGeom>
          <a:noFill/>
          <a:ln>
            <a:noFill/>
          </a:ln>
        </p:spPr>
      </p:pic>
      <p:sp>
        <p:nvSpPr>
          <p:cNvPr id="619" name="Google Shape;619;p58"/>
          <p:cNvSpPr txBox="1"/>
          <p:nvPr/>
        </p:nvSpPr>
        <p:spPr>
          <a:xfrm>
            <a:off x="415425" y="1315550"/>
            <a:ext cx="12168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0" name="Google Shape;620;p58"/>
          <p:cNvSpPr txBox="1"/>
          <p:nvPr/>
        </p:nvSpPr>
        <p:spPr>
          <a:xfrm>
            <a:off x="3274025" y="2492600"/>
            <a:ext cx="21564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4" name="Shape 624"/>
        <p:cNvGrpSpPr/>
        <p:nvPr/>
      </p:nvGrpSpPr>
      <p:grpSpPr>
        <a:xfrm>
          <a:off x="0" y="0"/>
          <a:ext cx="0" cy="0"/>
          <a:chOff x="0" y="0"/>
          <a:chExt cx="0" cy="0"/>
        </a:xfrm>
      </p:grpSpPr>
      <p:pic>
        <p:nvPicPr>
          <p:cNvPr id="625" name="Google Shape;625;p59"/>
          <p:cNvPicPr preferRelativeResize="0"/>
          <p:nvPr/>
        </p:nvPicPr>
        <p:blipFill>
          <a:blip r:embed="rId3">
            <a:alphaModFix amt="27000"/>
          </a:blip>
          <a:stretch>
            <a:fillRect/>
          </a:stretch>
        </p:blipFill>
        <p:spPr>
          <a:xfrm>
            <a:off x="0" y="0"/>
            <a:ext cx="9144000" cy="5235976"/>
          </a:xfrm>
          <a:prstGeom prst="rect">
            <a:avLst/>
          </a:prstGeom>
          <a:noFill/>
          <a:ln>
            <a:noFill/>
          </a:ln>
        </p:spPr>
      </p:pic>
      <p:sp>
        <p:nvSpPr>
          <p:cNvPr id="626" name="Google Shape;62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627" name="Google Shape;627;p59"/>
          <p:cNvSpPr txBox="1"/>
          <p:nvPr/>
        </p:nvSpPr>
        <p:spPr>
          <a:xfrm>
            <a:off x="1912450" y="4133425"/>
            <a:ext cx="563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700">
              <a:solidFill>
                <a:srgbClr val="38761D"/>
              </a:solidFill>
              <a:latin typeface="Barlow"/>
              <a:ea typeface="Barlow"/>
              <a:cs typeface="Barlow"/>
              <a:sym typeface="Barlow"/>
            </a:endParaRPr>
          </a:p>
        </p:txBody>
      </p:sp>
      <p:sp>
        <p:nvSpPr>
          <p:cNvPr id="628" name="Google Shape;628;p59"/>
          <p:cNvSpPr txBox="1"/>
          <p:nvPr/>
        </p:nvSpPr>
        <p:spPr>
          <a:xfrm>
            <a:off x="1759275" y="550600"/>
            <a:ext cx="56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9" name="Google Shape;629;p59"/>
          <p:cNvSpPr txBox="1"/>
          <p:nvPr/>
        </p:nvSpPr>
        <p:spPr>
          <a:xfrm>
            <a:off x="930725" y="466322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A84F"/>
                </a:solidFill>
                <a:highlight>
                  <a:schemeClr val="lt1"/>
                </a:highlight>
                <a:latin typeface="Montserrat"/>
                <a:ea typeface="Montserrat"/>
                <a:cs typeface="Montserrat"/>
                <a:sym typeface="Montserrat"/>
              </a:rPr>
              <a:t>Fonte: elaborado pelos autores, com base nos dados da Faostat</a:t>
            </a:r>
            <a:r>
              <a:rPr lang="en" sz="700">
                <a:solidFill>
                  <a:srgbClr val="202124"/>
                </a:solidFill>
                <a:highlight>
                  <a:schemeClr val="lt1"/>
                </a:highlight>
                <a:latin typeface="Barlow"/>
                <a:ea typeface="Barlow"/>
                <a:cs typeface="Barlow"/>
                <a:sym typeface="Barlow"/>
              </a:rPr>
              <a:t>  </a:t>
            </a:r>
            <a:endParaRPr sz="1100">
              <a:solidFill>
                <a:schemeClr val="dk1"/>
              </a:solidFill>
              <a:latin typeface="Barlow"/>
              <a:ea typeface="Barlow"/>
              <a:cs typeface="Barlow"/>
              <a:sym typeface="Barlow"/>
            </a:endParaRPr>
          </a:p>
        </p:txBody>
      </p:sp>
      <p:pic>
        <p:nvPicPr>
          <p:cNvPr id="630" name="Google Shape;630;p59"/>
          <p:cNvPicPr preferRelativeResize="0"/>
          <p:nvPr/>
        </p:nvPicPr>
        <p:blipFill>
          <a:blip r:embed="rId4">
            <a:alphaModFix/>
          </a:blip>
          <a:stretch>
            <a:fillRect/>
          </a:stretch>
        </p:blipFill>
        <p:spPr>
          <a:xfrm>
            <a:off x="930725" y="76200"/>
            <a:ext cx="7067550" cy="4991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4" name="Shape 634"/>
        <p:cNvGrpSpPr/>
        <p:nvPr/>
      </p:nvGrpSpPr>
      <p:grpSpPr>
        <a:xfrm>
          <a:off x="0" y="0"/>
          <a:ext cx="0" cy="0"/>
          <a:chOff x="0" y="0"/>
          <a:chExt cx="0" cy="0"/>
        </a:xfrm>
      </p:grpSpPr>
      <p:pic>
        <p:nvPicPr>
          <p:cNvPr id="635" name="Google Shape;635;p60"/>
          <p:cNvPicPr preferRelativeResize="0"/>
          <p:nvPr/>
        </p:nvPicPr>
        <p:blipFill>
          <a:blip r:embed="rId3">
            <a:alphaModFix amt="27000"/>
          </a:blip>
          <a:stretch>
            <a:fillRect/>
          </a:stretch>
        </p:blipFill>
        <p:spPr>
          <a:xfrm>
            <a:off x="0" y="0"/>
            <a:ext cx="9144000" cy="5235976"/>
          </a:xfrm>
          <a:prstGeom prst="rect">
            <a:avLst/>
          </a:prstGeom>
          <a:noFill/>
          <a:ln>
            <a:noFill/>
          </a:ln>
        </p:spPr>
      </p:pic>
      <p:sp>
        <p:nvSpPr>
          <p:cNvPr id="636" name="Google Shape;63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637" name="Google Shape;637;p60"/>
          <p:cNvSpPr txBox="1"/>
          <p:nvPr/>
        </p:nvSpPr>
        <p:spPr>
          <a:xfrm>
            <a:off x="1912450" y="4133425"/>
            <a:ext cx="563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700">
              <a:solidFill>
                <a:srgbClr val="38761D"/>
              </a:solidFill>
              <a:latin typeface="Barlow"/>
              <a:ea typeface="Barlow"/>
              <a:cs typeface="Barlow"/>
              <a:sym typeface="Barlow"/>
            </a:endParaRPr>
          </a:p>
        </p:txBody>
      </p:sp>
      <p:sp>
        <p:nvSpPr>
          <p:cNvPr id="638" name="Google Shape;638;p60"/>
          <p:cNvSpPr txBox="1"/>
          <p:nvPr/>
        </p:nvSpPr>
        <p:spPr>
          <a:xfrm>
            <a:off x="723325" y="4820400"/>
            <a:ext cx="419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https://www.embrapa.br/soja/cultivos/soja1/dados-economicos</a:t>
            </a:r>
            <a:endParaRPr sz="900"/>
          </a:p>
        </p:txBody>
      </p:sp>
      <p:sp>
        <p:nvSpPr>
          <p:cNvPr id="639" name="Google Shape;639;p60"/>
          <p:cNvSpPr/>
          <p:nvPr/>
        </p:nvSpPr>
        <p:spPr>
          <a:xfrm>
            <a:off x="2301250" y="558825"/>
            <a:ext cx="4861500" cy="3596400"/>
          </a:xfrm>
          <a:prstGeom prst="rect">
            <a:avLst/>
          </a:prstGeom>
          <a:solidFill>
            <a:srgbClr val="BED5FC">
              <a:alpha val="4219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0"/>
          <p:cNvSpPr txBox="1"/>
          <p:nvPr/>
        </p:nvSpPr>
        <p:spPr>
          <a:xfrm>
            <a:off x="1759275" y="550600"/>
            <a:ext cx="56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41" name="Google Shape;641;p60"/>
          <p:cNvSpPr txBox="1"/>
          <p:nvPr/>
        </p:nvSpPr>
        <p:spPr>
          <a:xfrm>
            <a:off x="2503800" y="558825"/>
            <a:ext cx="4136400" cy="112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34F5C"/>
                </a:solidFill>
                <a:latin typeface="Barlow"/>
                <a:ea typeface="Barlow"/>
                <a:cs typeface="Barlow"/>
                <a:sym typeface="Barlow"/>
              </a:rPr>
              <a:t>PRODUÇÃO EM TONELADAS</a:t>
            </a:r>
            <a:endParaRPr sz="1300">
              <a:solidFill>
                <a:srgbClr val="134F5C"/>
              </a:solidFill>
              <a:latin typeface="Barlow"/>
              <a:ea typeface="Barlow"/>
              <a:cs typeface="Barlow"/>
              <a:sym typeface="Barlow"/>
            </a:endParaRPr>
          </a:p>
          <a:p>
            <a:pPr indent="0" lvl="0" marL="0" rtl="0" algn="ctr">
              <a:spcBef>
                <a:spcPts val="0"/>
              </a:spcBef>
              <a:spcAft>
                <a:spcPts val="0"/>
              </a:spcAft>
              <a:buNone/>
            </a:pPr>
            <a:r>
              <a:rPr lang="en" sz="4800">
                <a:solidFill>
                  <a:srgbClr val="134F5C"/>
                </a:solidFill>
                <a:latin typeface="Barlow"/>
                <a:ea typeface="Barlow"/>
                <a:cs typeface="Barlow"/>
                <a:sym typeface="Barlow"/>
              </a:rPr>
              <a:t> 135.409 mi</a:t>
            </a:r>
            <a:endParaRPr sz="5200">
              <a:solidFill>
                <a:srgbClr val="134F5C"/>
              </a:solidFill>
              <a:latin typeface="Barlow"/>
              <a:ea typeface="Barlow"/>
              <a:cs typeface="Barlow"/>
              <a:sym typeface="Barlow"/>
            </a:endParaRPr>
          </a:p>
        </p:txBody>
      </p:sp>
      <p:sp>
        <p:nvSpPr>
          <p:cNvPr id="642" name="Google Shape;642;p60"/>
          <p:cNvSpPr txBox="1"/>
          <p:nvPr/>
        </p:nvSpPr>
        <p:spPr>
          <a:xfrm>
            <a:off x="2388400" y="1684975"/>
            <a:ext cx="4687200" cy="112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34F5C"/>
                </a:solidFill>
                <a:latin typeface="Barlow"/>
                <a:ea typeface="Barlow"/>
                <a:cs typeface="Barlow"/>
                <a:sym typeface="Barlow"/>
              </a:rPr>
              <a:t>ÁREA PLANTADA (milhões de hectares)</a:t>
            </a:r>
            <a:endParaRPr sz="1300">
              <a:solidFill>
                <a:srgbClr val="134F5C"/>
              </a:solidFill>
              <a:latin typeface="Barlow"/>
              <a:ea typeface="Barlow"/>
              <a:cs typeface="Barlow"/>
              <a:sym typeface="Barlow"/>
            </a:endParaRPr>
          </a:p>
          <a:p>
            <a:pPr indent="0" lvl="0" marL="0" rtl="0" algn="ctr">
              <a:spcBef>
                <a:spcPts val="0"/>
              </a:spcBef>
              <a:spcAft>
                <a:spcPts val="0"/>
              </a:spcAft>
              <a:buNone/>
            </a:pPr>
            <a:r>
              <a:rPr lang="en" sz="4800">
                <a:solidFill>
                  <a:srgbClr val="134F5C"/>
                </a:solidFill>
                <a:latin typeface="Barlow"/>
                <a:ea typeface="Barlow"/>
                <a:cs typeface="Barlow"/>
                <a:sym typeface="Barlow"/>
              </a:rPr>
              <a:t> 38.502</a:t>
            </a:r>
            <a:endParaRPr sz="4800">
              <a:solidFill>
                <a:srgbClr val="134F5C"/>
              </a:solidFill>
              <a:latin typeface="Barlow"/>
              <a:ea typeface="Barlow"/>
              <a:cs typeface="Barlow"/>
              <a:sym typeface="Barlow"/>
            </a:endParaRPr>
          </a:p>
        </p:txBody>
      </p:sp>
      <p:sp>
        <p:nvSpPr>
          <p:cNvPr id="643" name="Google Shape;643;p60"/>
          <p:cNvSpPr txBox="1"/>
          <p:nvPr/>
        </p:nvSpPr>
        <p:spPr>
          <a:xfrm>
            <a:off x="2503800" y="2839363"/>
            <a:ext cx="4136400" cy="112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34F5C"/>
                </a:solidFill>
                <a:latin typeface="Barlow"/>
                <a:ea typeface="Barlow"/>
                <a:cs typeface="Barlow"/>
                <a:sym typeface="Barlow"/>
              </a:rPr>
              <a:t>PRODUTIVIDADE</a:t>
            </a:r>
            <a:endParaRPr sz="1300">
              <a:solidFill>
                <a:srgbClr val="134F5C"/>
              </a:solidFill>
              <a:latin typeface="Barlow"/>
              <a:ea typeface="Barlow"/>
              <a:cs typeface="Barlow"/>
              <a:sym typeface="Barlow"/>
            </a:endParaRPr>
          </a:p>
          <a:p>
            <a:pPr indent="0" lvl="0" marL="0" rtl="0" algn="ctr">
              <a:spcBef>
                <a:spcPts val="0"/>
              </a:spcBef>
              <a:spcAft>
                <a:spcPts val="0"/>
              </a:spcAft>
              <a:buNone/>
            </a:pPr>
            <a:r>
              <a:rPr lang="en" sz="4800">
                <a:solidFill>
                  <a:srgbClr val="134F5C"/>
                </a:solidFill>
                <a:latin typeface="Barlow"/>
                <a:ea typeface="Barlow"/>
                <a:cs typeface="Barlow"/>
                <a:sym typeface="Barlow"/>
              </a:rPr>
              <a:t> 3.517 kg/ha</a:t>
            </a:r>
            <a:endParaRPr sz="5200">
              <a:solidFill>
                <a:srgbClr val="134F5C"/>
              </a:solidFill>
              <a:latin typeface="Barlow"/>
              <a:ea typeface="Barlow"/>
              <a:cs typeface="Barlow"/>
              <a:sym typeface="Barlo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9" name="Google Shape;649;p61"/>
          <p:cNvSpPr txBox="1"/>
          <p:nvPr/>
        </p:nvSpPr>
        <p:spPr>
          <a:xfrm>
            <a:off x="1217400" y="3120900"/>
            <a:ext cx="6709200" cy="130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34F5C"/>
                </a:solidFill>
                <a:latin typeface="Barlow"/>
                <a:ea typeface="Barlow"/>
                <a:cs typeface="Barlow"/>
                <a:sym typeface="Barlow"/>
              </a:rPr>
              <a:t>Previsão do valor bruto de produção gerado pelo modelo - 2020</a:t>
            </a:r>
            <a:endParaRPr sz="1300">
              <a:solidFill>
                <a:srgbClr val="134F5C"/>
              </a:solidFill>
              <a:latin typeface="Barlow"/>
              <a:ea typeface="Barlow"/>
              <a:cs typeface="Barlow"/>
              <a:sym typeface="Barlow"/>
            </a:endParaRPr>
          </a:p>
          <a:p>
            <a:pPr indent="0" lvl="0" marL="0" rtl="0" algn="ctr">
              <a:spcBef>
                <a:spcPts val="0"/>
              </a:spcBef>
              <a:spcAft>
                <a:spcPts val="0"/>
              </a:spcAft>
              <a:buNone/>
            </a:pPr>
            <a:r>
              <a:rPr lang="en" sz="6000">
                <a:solidFill>
                  <a:srgbClr val="134F5C"/>
                </a:solidFill>
                <a:latin typeface="Barlow"/>
                <a:ea typeface="Barlow"/>
                <a:cs typeface="Barlow"/>
                <a:sym typeface="Barlow"/>
              </a:rPr>
              <a:t>R$ 175.749.050.000</a:t>
            </a:r>
            <a:endParaRPr sz="3000">
              <a:solidFill>
                <a:srgbClr val="134F5C"/>
              </a:solidFill>
              <a:latin typeface="Barlow"/>
              <a:ea typeface="Barlow"/>
              <a:cs typeface="Barlow"/>
              <a:sym typeface="Barlow"/>
            </a:endParaRPr>
          </a:p>
        </p:txBody>
      </p:sp>
      <p:sp>
        <p:nvSpPr>
          <p:cNvPr id="650" name="Google Shape;650;p61"/>
          <p:cNvSpPr/>
          <p:nvPr/>
        </p:nvSpPr>
        <p:spPr>
          <a:xfrm>
            <a:off x="1217400" y="3009600"/>
            <a:ext cx="7067100" cy="1530900"/>
          </a:xfrm>
          <a:prstGeom prst="rect">
            <a:avLst/>
          </a:prstGeom>
          <a:solidFill>
            <a:srgbClr val="BED5FC">
              <a:alpha val="42190"/>
            </a:srgbClr>
          </a:solidFill>
          <a:ln cap="flat" cmpd="sng" w="9525">
            <a:solidFill>
              <a:srgbClr val="1C4587"/>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61"/>
          <p:cNvPicPr preferRelativeResize="0"/>
          <p:nvPr/>
        </p:nvPicPr>
        <p:blipFill>
          <a:blip r:embed="rId3">
            <a:alphaModFix/>
          </a:blip>
          <a:stretch>
            <a:fillRect/>
          </a:stretch>
        </p:blipFill>
        <p:spPr>
          <a:xfrm>
            <a:off x="82563" y="522225"/>
            <a:ext cx="8978874" cy="2277250"/>
          </a:xfrm>
          <a:prstGeom prst="rect">
            <a:avLst/>
          </a:prstGeom>
          <a:noFill/>
          <a:ln>
            <a:noFill/>
          </a:ln>
        </p:spPr>
      </p:pic>
      <p:sp>
        <p:nvSpPr>
          <p:cNvPr id="652" name="Google Shape;652;p61"/>
          <p:cNvSpPr txBox="1"/>
          <p:nvPr/>
        </p:nvSpPr>
        <p:spPr>
          <a:xfrm>
            <a:off x="4915550" y="2160475"/>
            <a:ext cx="14469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653" name="Google Shape;653;p61"/>
          <p:cNvCxnSpPr/>
          <p:nvPr/>
        </p:nvCxnSpPr>
        <p:spPr>
          <a:xfrm>
            <a:off x="247750" y="921675"/>
            <a:ext cx="1684800" cy="9900"/>
          </a:xfrm>
          <a:prstGeom prst="straightConnector1">
            <a:avLst/>
          </a:prstGeom>
          <a:noFill/>
          <a:ln cap="flat" cmpd="sng" w="38100">
            <a:solidFill>
              <a:srgbClr val="FF0000"/>
            </a:solidFill>
            <a:prstDash val="solid"/>
            <a:round/>
            <a:headEnd len="med" w="med" type="none"/>
            <a:tailEnd len="med" w="med" type="none"/>
          </a:ln>
        </p:spPr>
      </p:cxnSp>
      <p:sp>
        <p:nvSpPr>
          <p:cNvPr id="654" name="Google Shape;654;p6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5" name="Google Shape;655;p61"/>
          <p:cNvSpPr txBox="1"/>
          <p:nvPr/>
        </p:nvSpPr>
        <p:spPr>
          <a:xfrm>
            <a:off x="0" y="4663225"/>
            <a:ext cx="6437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u="sng">
                <a:solidFill>
                  <a:schemeClr val="hlink"/>
                </a:solidFill>
                <a:hlinkClick r:id="rId4"/>
              </a:rPr>
              <a:t>https://www.gov.br/pt-br/noticias/agricultura-e-pecuaria/2021/09/valor-da-producao-agricola-nacional-tem-recorde-em-2020-com-r-470-5-bilhoes#:~:text=A%20produ%C3%A7%C3%A3o%20de%20soja%20do,R%24%20169%2C1%20bilh%C3%B5es</a:t>
            </a:r>
            <a:endParaRPr sz="800">
              <a:solidFill>
                <a:schemeClr val="dk1"/>
              </a:solidFill>
            </a:endParaRPr>
          </a:p>
          <a:p>
            <a:pPr indent="0" lvl="0" marL="0" rtl="0" algn="l">
              <a:spcBef>
                <a:spcPts val="0"/>
              </a:spcBef>
              <a:spcAft>
                <a:spcPts val="0"/>
              </a:spcAft>
              <a:buNone/>
            </a:pPr>
            <a:r>
              <a:t/>
            </a:r>
            <a:endParaRPr sz="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9" name="Shape 659"/>
        <p:cNvGrpSpPr/>
        <p:nvPr/>
      </p:nvGrpSpPr>
      <p:grpSpPr>
        <a:xfrm>
          <a:off x="0" y="0"/>
          <a:ext cx="0" cy="0"/>
          <a:chOff x="0" y="0"/>
          <a:chExt cx="0" cy="0"/>
        </a:xfrm>
      </p:grpSpPr>
      <p:sp>
        <p:nvSpPr>
          <p:cNvPr id="660" name="Google Shape;660;p62"/>
          <p:cNvSpPr txBox="1"/>
          <p:nvPr>
            <p:ph type="title"/>
          </p:nvPr>
        </p:nvSpPr>
        <p:spPr>
          <a:xfrm>
            <a:off x="1228875" y="152410"/>
            <a:ext cx="6858000" cy="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60">
                <a:solidFill>
                  <a:srgbClr val="38761D"/>
                </a:solidFill>
              </a:rPr>
              <a:t>Referências</a:t>
            </a:r>
            <a:endParaRPr sz="2660">
              <a:solidFill>
                <a:srgbClr val="38761D"/>
              </a:solidFill>
            </a:endParaRPr>
          </a:p>
        </p:txBody>
      </p:sp>
      <p:sp>
        <p:nvSpPr>
          <p:cNvPr id="661" name="Google Shape;66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662" name="Google Shape;662;p62"/>
          <p:cNvSpPr txBox="1"/>
          <p:nvPr/>
        </p:nvSpPr>
        <p:spPr>
          <a:xfrm>
            <a:off x="1228875" y="190075"/>
            <a:ext cx="6570600" cy="709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t/>
            </a:r>
            <a:endParaRPr sz="1200">
              <a:solidFill>
                <a:schemeClr val="dk1"/>
              </a:solidFill>
            </a:endParaRPr>
          </a:p>
          <a:p>
            <a:pPr indent="0" lvl="0" marL="0" rtl="0" algn="l">
              <a:lnSpc>
                <a:spcPct val="100000"/>
              </a:lnSpc>
              <a:spcBef>
                <a:spcPts val="1200"/>
              </a:spcBef>
              <a:spcAft>
                <a:spcPts val="0"/>
              </a:spcAft>
              <a:buNone/>
            </a:pPr>
            <a:r>
              <a:t/>
            </a:r>
            <a:endParaRPr sz="1200">
              <a:solidFill>
                <a:schemeClr val="dk1"/>
              </a:solidFill>
            </a:endParaRPr>
          </a:p>
          <a:p>
            <a:pPr indent="0" lvl="0" marL="0" rtl="0" algn="just">
              <a:lnSpc>
                <a:spcPct val="150000"/>
              </a:lnSpc>
              <a:spcBef>
                <a:spcPts val="1200"/>
              </a:spcBef>
              <a:spcAft>
                <a:spcPts val="0"/>
              </a:spcAft>
              <a:buNone/>
            </a:pPr>
            <a:r>
              <a:rPr lang="en" sz="1000" u="sng">
                <a:solidFill>
                  <a:schemeClr val="dk1"/>
                </a:solidFill>
                <a:hlinkClick r:id="rId3">
                  <a:extLst>
                    <a:ext uri="{A12FA001-AC4F-418D-AE19-62706E023703}">
                      <ahyp:hlinkClr val="tx"/>
                    </a:ext>
                  </a:extLst>
                </a:hlinkClick>
              </a:rPr>
              <a:t>MAPA - Ministério da Agricultura, Pecuária e Abastecimento. Agricultura.gov.br. Disponível em: &lt;https://sistemasweb.agricultura.gov.br/pages/AGROSTAT.html&gt;. Acesso em: 21 Jan. 2022.</a:t>
            </a:r>
            <a:endParaRPr sz="1000">
              <a:solidFill>
                <a:schemeClr val="dk1"/>
              </a:solidFill>
            </a:endParaRPr>
          </a:p>
          <a:p>
            <a:pPr indent="0" lvl="0" marL="0" rtl="0" algn="just">
              <a:lnSpc>
                <a:spcPct val="150000"/>
              </a:lnSpc>
              <a:spcBef>
                <a:spcPts val="0"/>
              </a:spcBef>
              <a:spcAft>
                <a:spcPts val="0"/>
              </a:spcAft>
              <a:buNone/>
            </a:pPr>
            <a:r>
              <a:t/>
            </a:r>
            <a:endParaRPr sz="1000">
              <a:solidFill>
                <a:schemeClr val="dk1"/>
              </a:solidFill>
            </a:endParaRPr>
          </a:p>
          <a:p>
            <a:pPr indent="0" lvl="0" marL="0" rtl="0" algn="just">
              <a:lnSpc>
                <a:spcPct val="150000"/>
              </a:lnSpc>
              <a:spcBef>
                <a:spcPts val="0"/>
              </a:spcBef>
              <a:spcAft>
                <a:spcPts val="0"/>
              </a:spcAft>
              <a:buNone/>
            </a:pPr>
            <a:r>
              <a:rPr lang="en" sz="1000" u="sng">
                <a:solidFill>
                  <a:schemeClr val="dk1"/>
                </a:solidFill>
                <a:hlinkClick r:id="rId4">
                  <a:extLst>
                    <a:ext uri="{A12FA001-AC4F-418D-AE19-62706E023703}">
                      <ahyp:hlinkClr val="tx"/>
                    </a:ext>
                  </a:extLst>
                </a:hlinkClick>
              </a:rPr>
              <a:t>IMAGENET TECNOLOGIA. PIB do Agronegócio Brasileiro - Centro de Estudos Avançados em Economia Aplicada - CEPEA-Esalq/USP. Esalq.usp.br. Disponível em: &lt;https://www.cepea.esalq.usp.br/br/pib-do-agronegocio-brasileiro.aspx&gt;. Acesso em: 21 Jan. 2022.</a:t>
            </a:r>
            <a:endParaRPr sz="1000">
              <a:solidFill>
                <a:schemeClr val="dk1"/>
              </a:solidFill>
            </a:endParaRPr>
          </a:p>
          <a:p>
            <a:pPr indent="0" lvl="0" marL="0" rtl="0" algn="just">
              <a:lnSpc>
                <a:spcPct val="150000"/>
              </a:lnSpc>
              <a:spcBef>
                <a:spcPts val="0"/>
              </a:spcBef>
              <a:spcAft>
                <a:spcPts val="0"/>
              </a:spcAft>
              <a:buNone/>
            </a:pPr>
            <a:r>
              <a:t/>
            </a:r>
            <a:endParaRPr sz="1000">
              <a:solidFill>
                <a:schemeClr val="dk1"/>
              </a:solidFill>
            </a:endParaRPr>
          </a:p>
          <a:p>
            <a:pPr indent="0" lvl="0" marL="0" rtl="0" algn="just">
              <a:lnSpc>
                <a:spcPct val="150000"/>
              </a:lnSpc>
              <a:spcBef>
                <a:spcPts val="0"/>
              </a:spcBef>
              <a:spcAft>
                <a:spcPts val="0"/>
              </a:spcAft>
              <a:buNone/>
            </a:pPr>
            <a:r>
              <a:rPr lang="en" sz="1000" u="sng">
                <a:solidFill>
                  <a:schemeClr val="dk1"/>
                </a:solidFill>
                <a:hlinkClick r:id="rId5">
                  <a:extLst>
                    <a:ext uri="{A12FA001-AC4F-418D-AE19-62706E023703}">
                      <ahyp:hlinkClr val="tx"/>
                    </a:ext>
                  </a:extLst>
                </a:hlinkClick>
              </a:rPr>
              <a:t>USDA. Usda.gov. Disponível em: &lt;https://www.usda.gov/&gt;. Acesso em: 21 Jan. 2022.</a:t>
            </a:r>
            <a:endParaRPr sz="1000">
              <a:solidFill>
                <a:schemeClr val="dk1"/>
              </a:solidFill>
            </a:endParaRPr>
          </a:p>
          <a:p>
            <a:pPr indent="0" lvl="0" marL="0" rtl="0" algn="just">
              <a:lnSpc>
                <a:spcPct val="150000"/>
              </a:lnSpc>
              <a:spcBef>
                <a:spcPts val="0"/>
              </a:spcBef>
              <a:spcAft>
                <a:spcPts val="0"/>
              </a:spcAft>
              <a:buNone/>
            </a:pPr>
            <a:r>
              <a:t/>
            </a:r>
            <a:endParaRPr sz="1000">
              <a:solidFill>
                <a:schemeClr val="dk1"/>
              </a:solidFill>
            </a:endParaRPr>
          </a:p>
          <a:p>
            <a:pPr indent="0" lvl="0" marL="0" rtl="0" algn="just">
              <a:lnSpc>
                <a:spcPct val="150000"/>
              </a:lnSpc>
              <a:spcBef>
                <a:spcPts val="0"/>
              </a:spcBef>
              <a:spcAft>
                <a:spcPts val="0"/>
              </a:spcAft>
              <a:buNone/>
            </a:pPr>
            <a:r>
              <a:rPr lang="en" sz="1000" u="sng">
                <a:solidFill>
                  <a:schemeClr val="dk1"/>
                </a:solidFill>
                <a:hlinkClick r:id="rId6">
                  <a:extLst>
                    <a:ext uri="{A12FA001-AC4F-418D-AE19-62706E023703}">
                      <ahyp:hlinkClr val="tx"/>
                    </a:ext>
                  </a:extLst>
                </a:hlinkClick>
              </a:rPr>
              <a:t>FAOSTAT. Fao.org. Disponível em: &lt;https://www.fao.org/faostat/en/#home&gt;. Acesso em: 21 Jan. 2022.</a:t>
            </a:r>
            <a:endParaRPr sz="1000">
              <a:solidFill>
                <a:schemeClr val="dk1"/>
              </a:solidFill>
            </a:endParaRPr>
          </a:p>
          <a:p>
            <a:pPr indent="0" lvl="0" marL="0" rtl="0" algn="just">
              <a:lnSpc>
                <a:spcPct val="150000"/>
              </a:lnSpc>
              <a:spcBef>
                <a:spcPts val="0"/>
              </a:spcBef>
              <a:spcAft>
                <a:spcPts val="0"/>
              </a:spcAft>
              <a:buNone/>
            </a:pPr>
            <a:r>
              <a:t/>
            </a:r>
            <a:endParaRPr sz="1000">
              <a:solidFill>
                <a:schemeClr val="dk1"/>
              </a:solidFill>
            </a:endParaRPr>
          </a:p>
          <a:p>
            <a:pPr indent="0" lvl="0" marL="0" rtl="0" algn="just">
              <a:lnSpc>
                <a:spcPct val="150000"/>
              </a:lnSpc>
              <a:spcBef>
                <a:spcPts val="0"/>
              </a:spcBef>
              <a:spcAft>
                <a:spcPts val="0"/>
              </a:spcAft>
              <a:buNone/>
            </a:pPr>
            <a:r>
              <a:rPr lang="en" sz="1000" u="sng">
                <a:solidFill>
                  <a:schemeClr val="dk1"/>
                </a:solidFill>
                <a:hlinkClick r:id="rId7">
                  <a:extLst>
                    <a:ext uri="{A12FA001-AC4F-418D-AE19-62706E023703}">
                      <ahyp:hlinkClr val="tx"/>
                    </a:ext>
                  </a:extLst>
                </a:hlinkClick>
              </a:rPr>
              <a:t>A Embrapa - Portal Embrapa. Embrapa.br. Disponível em: &lt;https://www.embrapa.br/&gt;. Acesso em: 21 Jan. 2022.</a:t>
            </a:r>
            <a:r>
              <a:rPr lang="en" sz="1000">
                <a:solidFill>
                  <a:schemeClr val="dk1"/>
                </a:solidFill>
              </a:rPr>
              <a:t>‌</a:t>
            </a:r>
            <a:endParaRPr sz="1000">
              <a:solidFill>
                <a:schemeClr val="dk1"/>
              </a:solidFill>
            </a:endParaRPr>
          </a:p>
          <a:p>
            <a:pPr indent="0" lvl="0" marL="0" rtl="0" algn="just">
              <a:lnSpc>
                <a:spcPct val="150000"/>
              </a:lnSpc>
              <a:spcBef>
                <a:spcPts val="0"/>
              </a:spcBef>
              <a:spcAft>
                <a:spcPts val="0"/>
              </a:spcAft>
              <a:buNone/>
            </a:pPr>
            <a:r>
              <a:t/>
            </a:r>
            <a:endParaRPr sz="1000">
              <a:solidFill>
                <a:schemeClr val="dk1"/>
              </a:solidFill>
            </a:endParaRPr>
          </a:p>
          <a:p>
            <a:pPr indent="0" lvl="0" marL="0" rtl="0" algn="just">
              <a:lnSpc>
                <a:spcPct val="150000"/>
              </a:lnSpc>
              <a:spcBef>
                <a:spcPts val="0"/>
              </a:spcBef>
              <a:spcAft>
                <a:spcPts val="0"/>
              </a:spcAft>
              <a:buNone/>
            </a:pPr>
            <a:r>
              <a:rPr lang="en" sz="1000" u="sng">
                <a:solidFill>
                  <a:schemeClr val="dk1"/>
                </a:solidFill>
                <a:hlinkClick r:id="rId8">
                  <a:extLst>
                    <a:ext uri="{A12FA001-AC4F-418D-AE19-62706E023703}">
                      <ahyp:hlinkClr val="tx"/>
                    </a:ext>
                  </a:extLst>
                </a:hlinkClick>
              </a:rPr>
              <a:t>IBGE | Portal do IBGE | IBGE. Ibge.gov.br. Disponível em: &lt;https://www.ibge.gov.br/pt/inicio.html&gt;. Acesso em: 21 Jan. 2022.</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ISABELA ROMANHA DE ALCANTARA TOLEDO 2020. [s.l.: s.n., s.d.]. Disponível em: &lt;http://tede.unioeste.br/bitstream/tede/4780/2/Isabela_Alcantara_2020.pdf&gt;.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indent="0" lvl="0" marL="0" rtl="0" algn="just">
              <a:lnSpc>
                <a:spcPct val="150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u="sng">
                <a:solidFill>
                  <a:schemeClr val="hlink"/>
                </a:solidFill>
                <a:hlinkClick r:id="rId9"/>
              </a:rPr>
              <a:t>‌</a:t>
            </a:r>
            <a:endParaRPr sz="1200">
              <a:solidFill>
                <a:schemeClr val="dk1"/>
              </a:solidFill>
            </a:endParaRPr>
          </a:p>
          <a:p>
            <a:pPr indent="0" lvl="0" marL="0" rtl="0" algn="l">
              <a:spcBef>
                <a:spcPts val="1200"/>
              </a:spcBef>
              <a:spcAft>
                <a:spcPts val="0"/>
              </a:spcAft>
              <a:buNone/>
            </a:pPr>
            <a:r>
              <a:t/>
            </a:r>
            <a:endParaRPr/>
          </a:p>
        </p:txBody>
      </p:sp>
      <p:sp>
        <p:nvSpPr>
          <p:cNvPr id="663" name="Google Shape;663;p62"/>
          <p:cNvSpPr/>
          <p:nvPr/>
        </p:nvSpPr>
        <p:spPr>
          <a:xfrm>
            <a:off x="-6681750" y="3328875"/>
            <a:ext cx="6987600" cy="4408200"/>
          </a:xfrm>
          <a:prstGeom prst="roundRect">
            <a:avLst>
              <a:gd fmla="val 16667" name="adj"/>
            </a:avLst>
          </a:prstGeom>
          <a:solidFill>
            <a:srgbClr val="595959">
              <a:alpha val="3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7" name="Shape 667"/>
        <p:cNvGrpSpPr/>
        <p:nvPr/>
      </p:nvGrpSpPr>
      <p:grpSpPr>
        <a:xfrm>
          <a:off x="0" y="0"/>
          <a:ext cx="0" cy="0"/>
          <a:chOff x="0" y="0"/>
          <a:chExt cx="0" cy="0"/>
        </a:xfrm>
      </p:grpSpPr>
      <p:sp>
        <p:nvSpPr>
          <p:cNvPr id="668" name="Google Shape;668;p63"/>
          <p:cNvSpPr/>
          <p:nvPr/>
        </p:nvSpPr>
        <p:spPr>
          <a:xfrm>
            <a:off x="75475" y="1938400"/>
            <a:ext cx="9003600" cy="3305700"/>
          </a:xfrm>
          <a:prstGeom prst="rect">
            <a:avLst/>
          </a:prstGeom>
          <a:gradFill>
            <a:gsLst>
              <a:gs pos="0">
                <a:srgbClr val="E5FDEC">
                  <a:alpha val="90980"/>
                </a:srgbClr>
              </a:gs>
              <a:gs pos="100000">
                <a:srgbClr val="93BC8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63"/>
          <p:cNvSpPr txBox="1"/>
          <p:nvPr>
            <p:ph type="title"/>
          </p:nvPr>
        </p:nvSpPr>
        <p:spPr>
          <a:xfrm>
            <a:off x="2876550" y="322400"/>
            <a:ext cx="33909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rgbClr val="38761D"/>
                </a:solidFill>
                <a:latin typeface="Montserrat"/>
                <a:ea typeface="Montserrat"/>
                <a:cs typeface="Montserrat"/>
                <a:sym typeface="Montserrat"/>
              </a:rPr>
              <a:t>DEVELOPMENT  TEAM</a:t>
            </a:r>
            <a:endParaRPr sz="3020">
              <a:solidFill>
                <a:srgbClr val="38761D"/>
              </a:solidFill>
              <a:latin typeface="Montserrat"/>
              <a:ea typeface="Montserrat"/>
              <a:cs typeface="Montserrat"/>
              <a:sym typeface="Montserrat"/>
            </a:endParaRPr>
          </a:p>
        </p:txBody>
      </p:sp>
      <p:sp>
        <p:nvSpPr>
          <p:cNvPr id="670" name="Google Shape;670;p63"/>
          <p:cNvSpPr txBox="1"/>
          <p:nvPr>
            <p:ph idx="12" type="sldNum"/>
          </p:nvPr>
        </p:nvSpPr>
        <p:spPr>
          <a:xfrm>
            <a:off x="8778332" y="5830731"/>
            <a:ext cx="548700" cy="3153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671" name="Google Shape;671;p63"/>
          <p:cNvSpPr txBox="1"/>
          <p:nvPr/>
        </p:nvSpPr>
        <p:spPr>
          <a:xfrm>
            <a:off x="762165" y="2695994"/>
            <a:ext cx="1197900" cy="5097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38761D"/>
                </a:solidFill>
                <a:latin typeface="Montserrat"/>
                <a:ea typeface="Montserrat"/>
                <a:cs typeface="Montserrat"/>
                <a:sym typeface="Montserrat"/>
              </a:rPr>
              <a:t>Eduardo </a:t>
            </a:r>
            <a:endParaRPr b="1" sz="1200">
              <a:solidFill>
                <a:srgbClr val="38761D"/>
              </a:solidFill>
              <a:latin typeface="Montserrat"/>
              <a:ea typeface="Montserrat"/>
              <a:cs typeface="Montserrat"/>
              <a:sym typeface="Montserrat"/>
            </a:endParaRPr>
          </a:p>
          <a:p>
            <a:pPr indent="0" lvl="0" marL="0" rtl="0" algn="ctr">
              <a:lnSpc>
                <a:spcPct val="115000"/>
              </a:lnSpc>
              <a:spcBef>
                <a:spcPts val="400"/>
              </a:spcBef>
              <a:spcAft>
                <a:spcPts val="0"/>
              </a:spcAft>
              <a:buNone/>
            </a:pPr>
            <a:r>
              <a:rPr b="1" lang="en" sz="1200">
                <a:solidFill>
                  <a:srgbClr val="38761D"/>
                </a:solidFill>
                <a:latin typeface="Montserrat"/>
                <a:ea typeface="Montserrat"/>
                <a:cs typeface="Montserrat"/>
                <a:sym typeface="Montserrat"/>
              </a:rPr>
              <a:t>Guimarães</a:t>
            </a:r>
            <a:endParaRPr sz="800">
              <a:solidFill>
                <a:srgbClr val="38761D"/>
              </a:solidFill>
              <a:latin typeface="Montserrat"/>
              <a:ea typeface="Montserrat"/>
              <a:cs typeface="Montserrat"/>
              <a:sym typeface="Montserrat"/>
            </a:endParaRPr>
          </a:p>
          <a:p>
            <a:pPr indent="0" lvl="0" marL="0" rtl="0" algn="ctr">
              <a:lnSpc>
                <a:spcPct val="115000"/>
              </a:lnSpc>
              <a:spcBef>
                <a:spcPts val="400"/>
              </a:spcBef>
              <a:spcAft>
                <a:spcPts val="0"/>
              </a:spcAft>
              <a:buNone/>
            </a:pPr>
            <a:r>
              <a:t/>
            </a:r>
            <a:endParaRPr>
              <a:solidFill>
                <a:srgbClr val="38761D"/>
              </a:solidFill>
              <a:latin typeface="Montserrat"/>
              <a:ea typeface="Montserrat"/>
              <a:cs typeface="Montserrat"/>
              <a:sym typeface="Montserrat"/>
            </a:endParaRPr>
          </a:p>
          <a:p>
            <a:pPr indent="0" lvl="0" marL="0" rtl="0" algn="ctr">
              <a:lnSpc>
                <a:spcPct val="115000"/>
              </a:lnSpc>
              <a:spcBef>
                <a:spcPts val="400"/>
              </a:spcBef>
              <a:spcAft>
                <a:spcPts val="400"/>
              </a:spcAft>
              <a:buNone/>
            </a:pPr>
            <a:r>
              <a:t/>
            </a:r>
            <a:endParaRPr>
              <a:solidFill>
                <a:srgbClr val="38761D"/>
              </a:solidFill>
              <a:latin typeface="Montserrat"/>
              <a:ea typeface="Montserrat"/>
              <a:cs typeface="Montserrat"/>
              <a:sym typeface="Montserrat"/>
            </a:endParaRPr>
          </a:p>
        </p:txBody>
      </p:sp>
      <p:pic>
        <p:nvPicPr>
          <p:cNvPr id="672" name="Google Shape;672;p63"/>
          <p:cNvPicPr preferRelativeResize="0"/>
          <p:nvPr/>
        </p:nvPicPr>
        <p:blipFill rotWithShape="1">
          <a:blip r:embed="rId3">
            <a:alphaModFix/>
          </a:blip>
          <a:srcRect b="25701" l="-2159" r="-2148" t="6803"/>
          <a:stretch/>
        </p:blipFill>
        <p:spPr>
          <a:xfrm>
            <a:off x="2326800" y="1343475"/>
            <a:ext cx="1389300" cy="1198800"/>
          </a:xfrm>
          <a:prstGeom prst="ellipse">
            <a:avLst/>
          </a:prstGeom>
          <a:noFill/>
          <a:ln>
            <a:noFill/>
          </a:ln>
        </p:spPr>
      </p:pic>
      <p:sp>
        <p:nvSpPr>
          <p:cNvPr id="673" name="Google Shape;673;p63"/>
          <p:cNvSpPr txBox="1"/>
          <p:nvPr/>
        </p:nvSpPr>
        <p:spPr>
          <a:xfrm>
            <a:off x="2393458" y="2646894"/>
            <a:ext cx="1197900" cy="5097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38761D"/>
                </a:solidFill>
                <a:latin typeface="Montserrat"/>
                <a:ea typeface="Montserrat"/>
                <a:cs typeface="Montserrat"/>
                <a:sym typeface="Montserrat"/>
              </a:rPr>
              <a:t>Joyce </a:t>
            </a:r>
            <a:endParaRPr b="1" sz="1200">
              <a:solidFill>
                <a:srgbClr val="38761D"/>
              </a:solidFill>
              <a:latin typeface="Montserrat"/>
              <a:ea typeface="Montserrat"/>
              <a:cs typeface="Montserrat"/>
              <a:sym typeface="Montserrat"/>
            </a:endParaRPr>
          </a:p>
          <a:p>
            <a:pPr indent="0" lvl="0" marL="0" rtl="0" algn="ctr">
              <a:lnSpc>
                <a:spcPct val="115000"/>
              </a:lnSpc>
              <a:spcBef>
                <a:spcPts val="400"/>
              </a:spcBef>
              <a:spcAft>
                <a:spcPts val="0"/>
              </a:spcAft>
              <a:buNone/>
            </a:pPr>
            <a:r>
              <a:rPr b="1" lang="en" sz="1200">
                <a:solidFill>
                  <a:srgbClr val="38761D"/>
                </a:solidFill>
                <a:latin typeface="Montserrat"/>
                <a:ea typeface="Montserrat"/>
                <a:cs typeface="Montserrat"/>
                <a:sym typeface="Montserrat"/>
              </a:rPr>
              <a:t>Meireles</a:t>
            </a:r>
            <a:br>
              <a:rPr lang="en">
                <a:solidFill>
                  <a:srgbClr val="38761D"/>
                </a:solidFill>
                <a:latin typeface="Montserrat"/>
                <a:ea typeface="Montserrat"/>
                <a:cs typeface="Montserrat"/>
                <a:sym typeface="Montserrat"/>
              </a:rPr>
            </a:br>
            <a:endParaRPr sz="800">
              <a:solidFill>
                <a:srgbClr val="38761D"/>
              </a:solidFill>
              <a:latin typeface="Montserrat"/>
              <a:ea typeface="Montserrat"/>
              <a:cs typeface="Montserrat"/>
              <a:sym typeface="Montserrat"/>
            </a:endParaRPr>
          </a:p>
          <a:p>
            <a:pPr indent="0" lvl="0" marL="0" rtl="0" algn="ctr">
              <a:lnSpc>
                <a:spcPct val="115000"/>
              </a:lnSpc>
              <a:spcBef>
                <a:spcPts val="400"/>
              </a:spcBef>
              <a:spcAft>
                <a:spcPts val="400"/>
              </a:spcAft>
              <a:buNone/>
            </a:pPr>
            <a:r>
              <a:t/>
            </a:r>
            <a:endParaRPr>
              <a:solidFill>
                <a:srgbClr val="38761D"/>
              </a:solidFill>
              <a:latin typeface="Montserrat"/>
              <a:ea typeface="Montserrat"/>
              <a:cs typeface="Montserrat"/>
              <a:sym typeface="Montserrat"/>
            </a:endParaRPr>
          </a:p>
        </p:txBody>
      </p:sp>
      <p:sp>
        <p:nvSpPr>
          <p:cNvPr id="674" name="Google Shape;674;p63"/>
          <p:cNvSpPr txBox="1"/>
          <p:nvPr/>
        </p:nvSpPr>
        <p:spPr>
          <a:xfrm>
            <a:off x="3985826" y="2646894"/>
            <a:ext cx="1197900" cy="5097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38761D"/>
                </a:solidFill>
                <a:latin typeface="Montserrat"/>
                <a:ea typeface="Montserrat"/>
                <a:cs typeface="Montserrat"/>
                <a:sym typeface="Montserrat"/>
              </a:rPr>
              <a:t>Juliana </a:t>
            </a:r>
            <a:endParaRPr b="1" sz="1200">
              <a:solidFill>
                <a:srgbClr val="38761D"/>
              </a:solidFill>
              <a:latin typeface="Montserrat"/>
              <a:ea typeface="Montserrat"/>
              <a:cs typeface="Montserrat"/>
              <a:sym typeface="Montserrat"/>
            </a:endParaRPr>
          </a:p>
          <a:p>
            <a:pPr indent="0" lvl="0" marL="0" rtl="0" algn="ctr">
              <a:lnSpc>
                <a:spcPct val="115000"/>
              </a:lnSpc>
              <a:spcBef>
                <a:spcPts val="400"/>
              </a:spcBef>
              <a:spcAft>
                <a:spcPts val="0"/>
              </a:spcAft>
              <a:buNone/>
            </a:pPr>
            <a:r>
              <a:rPr b="1" lang="en" sz="1200">
                <a:solidFill>
                  <a:srgbClr val="38761D"/>
                </a:solidFill>
                <a:latin typeface="Montserrat"/>
                <a:ea typeface="Montserrat"/>
                <a:cs typeface="Montserrat"/>
                <a:sym typeface="Montserrat"/>
              </a:rPr>
              <a:t>Maciel</a:t>
            </a:r>
            <a:br>
              <a:rPr lang="en">
                <a:solidFill>
                  <a:srgbClr val="38761D"/>
                </a:solidFill>
                <a:latin typeface="Montserrat"/>
                <a:ea typeface="Montserrat"/>
                <a:cs typeface="Montserrat"/>
                <a:sym typeface="Montserrat"/>
              </a:rPr>
            </a:br>
            <a:endParaRPr>
              <a:solidFill>
                <a:srgbClr val="38761D"/>
              </a:solidFill>
              <a:latin typeface="Montserrat"/>
              <a:ea typeface="Montserrat"/>
              <a:cs typeface="Montserrat"/>
              <a:sym typeface="Montserrat"/>
            </a:endParaRPr>
          </a:p>
          <a:p>
            <a:pPr indent="0" lvl="0" marL="0" rtl="0" algn="ctr">
              <a:lnSpc>
                <a:spcPct val="115000"/>
              </a:lnSpc>
              <a:spcBef>
                <a:spcPts val="400"/>
              </a:spcBef>
              <a:spcAft>
                <a:spcPts val="0"/>
              </a:spcAft>
              <a:buNone/>
            </a:pPr>
            <a:r>
              <a:t/>
            </a:r>
            <a:endParaRPr>
              <a:solidFill>
                <a:srgbClr val="38761D"/>
              </a:solidFill>
              <a:latin typeface="Montserrat"/>
              <a:ea typeface="Montserrat"/>
              <a:cs typeface="Montserrat"/>
              <a:sym typeface="Montserrat"/>
            </a:endParaRPr>
          </a:p>
          <a:p>
            <a:pPr indent="0" lvl="0" marL="0" rtl="0" algn="ctr">
              <a:lnSpc>
                <a:spcPct val="115000"/>
              </a:lnSpc>
              <a:spcBef>
                <a:spcPts val="400"/>
              </a:spcBef>
              <a:spcAft>
                <a:spcPts val="400"/>
              </a:spcAft>
              <a:buNone/>
            </a:pPr>
            <a:r>
              <a:t/>
            </a:r>
            <a:endParaRPr>
              <a:solidFill>
                <a:srgbClr val="38761D"/>
              </a:solidFill>
              <a:latin typeface="Montserrat"/>
              <a:ea typeface="Montserrat"/>
              <a:cs typeface="Montserrat"/>
              <a:sym typeface="Montserrat"/>
            </a:endParaRPr>
          </a:p>
        </p:txBody>
      </p:sp>
      <p:sp>
        <p:nvSpPr>
          <p:cNvPr id="675" name="Google Shape;675;p63"/>
          <p:cNvSpPr txBox="1"/>
          <p:nvPr/>
        </p:nvSpPr>
        <p:spPr>
          <a:xfrm>
            <a:off x="5578194" y="2646894"/>
            <a:ext cx="1197900" cy="5097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38761D"/>
                </a:solidFill>
                <a:latin typeface="Montserrat"/>
                <a:ea typeface="Montserrat"/>
                <a:cs typeface="Montserrat"/>
                <a:sym typeface="Montserrat"/>
              </a:rPr>
              <a:t>Sandro</a:t>
            </a:r>
            <a:endParaRPr b="1" sz="1200">
              <a:solidFill>
                <a:srgbClr val="38761D"/>
              </a:solidFill>
              <a:latin typeface="Montserrat"/>
              <a:ea typeface="Montserrat"/>
              <a:cs typeface="Montserrat"/>
              <a:sym typeface="Montserrat"/>
            </a:endParaRPr>
          </a:p>
          <a:p>
            <a:pPr indent="0" lvl="0" marL="0" rtl="0" algn="ctr">
              <a:lnSpc>
                <a:spcPct val="115000"/>
              </a:lnSpc>
              <a:spcBef>
                <a:spcPts val="400"/>
              </a:spcBef>
              <a:spcAft>
                <a:spcPts val="0"/>
              </a:spcAft>
              <a:buNone/>
            </a:pPr>
            <a:r>
              <a:rPr b="1" lang="en" sz="1200">
                <a:solidFill>
                  <a:srgbClr val="38761D"/>
                </a:solidFill>
                <a:latin typeface="Montserrat"/>
                <a:ea typeface="Montserrat"/>
                <a:cs typeface="Montserrat"/>
                <a:sym typeface="Montserrat"/>
              </a:rPr>
              <a:t> Gonçalves</a:t>
            </a:r>
            <a:endParaRPr sz="800">
              <a:solidFill>
                <a:srgbClr val="38761D"/>
              </a:solidFill>
              <a:latin typeface="Montserrat"/>
              <a:ea typeface="Montserrat"/>
              <a:cs typeface="Montserrat"/>
              <a:sym typeface="Montserrat"/>
            </a:endParaRPr>
          </a:p>
          <a:p>
            <a:pPr indent="0" lvl="0" marL="0" rtl="0" algn="ctr">
              <a:lnSpc>
                <a:spcPct val="115000"/>
              </a:lnSpc>
              <a:spcBef>
                <a:spcPts val="400"/>
              </a:spcBef>
              <a:spcAft>
                <a:spcPts val="0"/>
              </a:spcAft>
              <a:buNone/>
            </a:pPr>
            <a:r>
              <a:t/>
            </a:r>
            <a:endParaRPr>
              <a:solidFill>
                <a:srgbClr val="38761D"/>
              </a:solidFill>
              <a:latin typeface="Montserrat"/>
              <a:ea typeface="Montserrat"/>
              <a:cs typeface="Montserrat"/>
              <a:sym typeface="Montserrat"/>
            </a:endParaRPr>
          </a:p>
          <a:p>
            <a:pPr indent="0" lvl="0" marL="0" rtl="0" algn="ctr">
              <a:lnSpc>
                <a:spcPct val="115000"/>
              </a:lnSpc>
              <a:spcBef>
                <a:spcPts val="400"/>
              </a:spcBef>
              <a:spcAft>
                <a:spcPts val="400"/>
              </a:spcAft>
              <a:buNone/>
            </a:pPr>
            <a:r>
              <a:t/>
            </a:r>
            <a:endParaRPr>
              <a:solidFill>
                <a:srgbClr val="38761D"/>
              </a:solidFill>
              <a:latin typeface="Montserrat"/>
              <a:ea typeface="Montserrat"/>
              <a:cs typeface="Montserrat"/>
              <a:sym typeface="Montserrat"/>
            </a:endParaRPr>
          </a:p>
        </p:txBody>
      </p:sp>
      <p:pic>
        <p:nvPicPr>
          <p:cNvPr id="676" name="Google Shape;676;p63"/>
          <p:cNvPicPr preferRelativeResize="0"/>
          <p:nvPr/>
        </p:nvPicPr>
        <p:blipFill rotWithShape="1">
          <a:blip r:embed="rId4">
            <a:alphaModFix/>
          </a:blip>
          <a:srcRect b="25511" l="0" r="0" t="9772"/>
          <a:stretch/>
        </p:blipFill>
        <p:spPr>
          <a:xfrm>
            <a:off x="7107900" y="1336545"/>
            <a:ext cx="1458000" cy="1258200"/>
          </a:xfrm>
          <a:prstGeom prst="ellipse">
            <a:avLst/>
          </a:prstGeom>
          <a:noFill/>
          <a:ln>
            <a:noFill/>
          </a:ln>
        </p:spPr>
      </p:pic>
      <p:sp>
        <p:nvSpPr>
          <p:cNvPr id="677" name="Google Shape;677;p63"/>
          <p:cNvSpPr txBox="1"/>
          <p:nvPr/>
        </p:nvSpPr>
        <p:spPr>
          <a:xfrm>
            <a:off x="7303227" y="2677670"/>
            <a:ext cx="1197900" cy="5097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38761D"/>
                </a:solidFill>
                <a:latin typeface="Montserrat"/>
                <a:ea typeface="Montserrat"/>
                <a:cs typeface="Montserrat"/>
                <a:sym typeface="Montserrat"/>
              </a:rPr>
              <a:t>Wesley </a:t>
            </a:r>
            <a:endParaRPr b="1" sz="1200">
              <a:solidFill>
                <a:srgbClr val="38761D"/>
              </a:solidFill>
              <a:latin typeface="Montserrat"/>
              <a:ea typeface="Montserrat"/>
              <a:cs typeface="Montserrat"/>
              <a:sym typeface="Montserrat"/>
            </a:endParaRPr>
          </a:p>
          <a:p>
            <a:pPr indent="0" lvl="0" marL="0" rtl="0" algn="ctr">
              <a:lnSpc>
                <a:spcPct val="115000"/>
              </a:lnSpc>
              <a:spcBef>
                <a:spcPts val="400"/>
              </a:spcBef>
              <a:spcAft>
                <a:spcPts val="0"/>
              </a:spcAft>
              <a:buNone/>
            </a:pPr>
            <a:r>
              <a:rPr b="1" lang="en" sz="1200">
                <a:solidFill>
                  <a:srgbClr val="38761D"/>
                </a:solidFill>
                <a:latin typeface="Montserrat"/>
                <a:ea typeface="Montserrat"/>
                <a:cs typeface="Montserrat"/>
                <a:sym typeface="Montserrat"/>
              </a:rPr>
              <a:t>Aranha</a:t>
            </a:r>
            <a:endParaRPr sz="800">
              <a:solidFill>
                <a:srgbClr val="38761D"/>
              </a:solidFill>
              <a:latin typeface="Montserrat"/>
              <a:ea typeface="Montserrat"/>
              <a:cs typeface="Montserrat"/>
              <a:sym typeface="Montserrat"/>
            </a:endParaRPr>
          </a:p>
          <a:p>
            <a:pPr indent="0" lvl="0" marL="0" rtl="0" algn="ctr">
              <a:lnSpc>
                <a:spcPct val="115000"/>
              </a:lnSpc>
              <a:spcBef>
                <a:spcPts val="400"/>
              </a:spcBef>
              <a:spcAft>
                <a:spcPts val="0"/>
              </a:spcAft>
              <a:buNone/>
            </a:pPr>
            <a:r>
              <a:t/>
            </a:r>
            <a:endParaRPr>
              <a:solidFill>
                <a:srgbClr val="38761D"/>
              </a:solidFill>
              <a:latin typeface="Montserrat"/>
              <a:ea typeface="Montserrat"/>
              <a:cs typeface="Montserrat"/>
              <a:sym typeface="Montserrat"/>
            </a:endParaRPr>
          </a:p>
          <a:p>
            <a:pPr indent="0" lvl="0" marL="0" rtl="0" algn="ctr">
              <a:lnSpc>
                <a:spcPct val="115000"/>
              </a:lnSpc>
              <a:spcBef>
                <a:spcPts val="400"/>
              </a:spcBef>
              <a:spcAft>
                <a:spcPts val="400"/>
              </a:spcAft>
              <a:buNone/>
            </a:pPr>
            <a:r>
              <a:t/>
            </a:r>
            <a:endParaRPr>
              <a:solidFill>
                <a:srgbClr val="38761D"/>
              </a:solidFill>
              <a:latin typeface="Montserrat"/>
              <a:ea typeface="Montserrat"/>
              <a:cs typeface="Montserrat"/>
              <a:sym typeface="Montserrat"/>
            </a:endParaRPr>
          </a:p>
        </p:txBody>
      </p:sp>
      <p:sp>
        <p:nvSpPr>
          <p:cNvPr id="678" name="Google Shape;678;p63"/>
          <p:cNvSpPr txBox="1"/>
          <p:nvPr/>
        </p:nvSpPr>
        <p:spPr>
          <a:xfrm>
            <a:off x="-2316824" y="4332657"/>
            <a:ext cx="16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pic>
        <p:nvPicPr>
          <p:cNvPr id="679" name="Google Shape;679;p63"/>
          <p:cNvPicPr preferRelativeResize="0"/>
          <p:nvPr/>
        </p:nvPicPr>
        <p:blipFill rotWithShape="1">
          <a:blip r:embed="rId5">
            <a:alphaModFix/>
          </a:blip>
          <a:srcRect b="30059" l="-18511" r="-18511" t="3482"/>
          <a:stretch/>
        </p:blipFill>
        <p:spPr>
          <a:xfrm>
            <a:off x="3865363" y="1333625"/>
            <a:ext cx="1458000" cy="1258200"/>
          </a:xfrm>
          <a:prstGeom prst="ellipse">
            <a:avLst/>
          </a:prstGeom>
          <a:noFill/>
          <a:ln>
            <a:noFill/>
          </a:ln>
        </p:spPr>
      </p:pic>
      <p:pic>
        <p:nvPicPr>
          <p:cNvPr id="680" name="Google Shape;680;p63"/>
          <p:cNvPicPr preferRelativeResize="0"/>
          <p:nvPr/>
        </p:nvPicPr>
        <p:blipFill rotWithShape="1">
          <a:blip r:embed="rId6">
            <a:alphaModFix/>
          </a:blip>
          <a:srcRect b="15574" l="3007" r="3016" t="3348"/>
          <a:stretch/>
        </p:blipFill>
        <p:spPr>
          <a:xfrm>
            <a:off x="641425" y="1343474"/>
            <a:ext cx="1439400" cy="1241700"/>
          </a:xfrm>
          <a:prstGeom prst="ellipse">
            <a:avLst/>
          </a:prstGeom>
          <a:noFill/>
          <a:ln>
            <a:noFill/>
          </a:ln>
        </p:spPr>
      </p:pic>
      <p:pic>
        <p:nvPicPr>
          <p:cNvPr id="681" name="Google Shape;681;p63"/>
          <p:cNvPicPr preferRelativeResize="0"/>
          <p:nvPr/>
        </p:nvPicPr>
        <p:blipFill rotWithShape="1">
          <a:blip r:embed="rId7">
            <a:alphaModFix/>
          </a:blip>
          <a:srcRect b="24670" l="4512" r="4512" t="4377"/>
          <a:stretch/>
        </p:blipFill>
        <p:spPr>
          <a:xfrm>
            <a:off x="5498750" y="1355880"/>
            <a:ext cx="1439400" cy="1241700"/>
          </a:xfrm>
          <a:prstGeom prst="ellipse">
            <a:avLst/>
          </a:prstGeom>
          <a:noFill/>
          <a:ln>
            <a:noFill/>
          </a:ln>
        </p:spPr>
      </p:pic>
      <p:sp>
        <p:nvSpPr>
          <p:cNvPr id="682" name="Google Shape;682;p63"/>
          <p:cNvSpPr txBox="1"/>
          <p:nvPr/>
        </p:nvSpPr>
        <p:spPr>
          <a:xfrm>
            <a:off x="1646966" y="1915134"/>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83" name="Google Shape;683;p63"/>
          <p:cNvSpPr txBox="1"/>
          <p:nvPr/>
        </p:nvSpPr>
        <p:spPr>
          <a:xfrm>
            <a:off x="2997990" y="2021561"/>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pic>
        <p:nvPicPr>
          <p:cNvPr id="684" name="Google Shape;684;p63"/>
          <p:cNvPicPr preferRelativeResize="0"/>
          <p:nvPr/>
        </p:nvPicPr>
        <p:blipFill>
          <a:blip r:embed="rId8">
            <a:alphaModFix/>
          </a:blip>
          <a:stretch>
            <a:fillRect/>
          </a:stretch>
        </p:blipFill>
        <p:spPr>
          <a:xfrm>
            <a:off x="1054240" y="1343413"/>
            <a:ext cx="303205" cy="219712"/>
          </a:xfrm>
          <a:prstGeom prst="rect">
            <a:avLst/>
          </a:prstGeom>
          <a:noFill/>
          <a:ln>
            <a:noFill/>
          </a:ln>
        </p:spPr>
      </p:pic>
      <p:sp>
        <p:nvSpPr>
          <p:cNvPr id="685" name="Google Shape;685;p63"/>
          <p:cNvSpPr txBox="1"/>
          <p:nvPr/>
        </p:nvSpPr>
        <p:spPr>
          <a:xfrm>
            <a:off x="775628" y="3963059"/>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86" name="Google Shape;686;p63"/>
          <p:cNvSpPr txBox="1"/>
          <p:nvPr/>
        </p:nvSpPr>
        <p:spPr>
          <a:xfrm>
            <a:off x="1937227" y="4060961"/>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87" name="Google Shape;687;p63"/>
          <p:cNvSpPr txBox="1"/>
          <p:nvPr/>
        </p:nvSpPr>
        <p:spPr>
          <a:xfrm>
            <a:off x="1937228" y="3814456"/>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88" name="Google Shape;688;p63"/>
          <p:cNvSpPr txBox="1"/>
          <p:nvPr/>
        </p:nvSpPr>
        <p:spPr>
          <a:xfrm>
            <a:off x="1618030" y="3798910"/>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89" name="Google Shape;689;p63"/>
          <p:cNvSpPr txBox="1"/>
          <p:nvPr/>
        </p:nvSpPr>
        <p:spPr>
          <a:xfrm>
            <a:off x="1731407" y="3825405"/>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90" name="Google Shape;690;p63"/>
          <p:cNvSpPr txBox="1"/>
          <p:nvPr/>
        </p:nvSpPr>
        <p:spPr>
          <a:xfrm>
            <a:off x="2531578" y="3954534"/>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91" name="Google Shape;691;p63"/>
          <p:cNvSpPr txBox="1"/>
          <p:nvPr/>
        </p:nvSpPr>
        <p:spPr>
          <a:xfrm>
            <a:off x="3260815" y="3866886"/>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92" name="Google Shape;692;p63"/>
          <p:cNvSpPr txBox="1"/>
          <p:nvPr/>
        </p:nvSpPr>
        <p:spPr>
          <a:xfrm>
            <a:off x="3293242" y="3807710"/>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93" name="Google Shape;693;p63"/>
          <p:cNvSpPr txBox="1"/>
          <p:nvPr/>
        </p:nvSpPr>
        <p:spPr>
          <a:xfrm>
            <a:off x="3182719" y="3825830"/>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94" name="Google Shape;694;p63"/>
          <p:cNvSpPr txBox="1"/>
          <p:nvPr/>
        </p:nvSpPr>
        <p:spPr>
          <a:xfrm>
            <a:off x="2210813" y="3316500"/>
            <a:ext cx="1617300" cy="507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700">
                <a:solidFill>
                  <a:schemeClr val="dk1"/>
                </a:solidFill>
                <a:latin typeface="Montserrat"/>
                <a:ea typeface="Montserrat"/>
                <a:cs typeface="Montserrat"/>
                <a:sym typeface="Montserrat"/>
              </a:rPr>
              <a:t>Formação : Cursando tecnologo em Banco de </a:t>
            </a:r>
            <a:endParaRPr b="1" sz="7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n" sz="700">
                <a:solidFill>
                  <a:schemeClr val="dk1"/>
                </a:solidFill>
                <a:latin typeface="Montserrat"/>
                <a:ea typeface="Montserrat"/>
                <a:cs typeface="Montserrat"/>
                <a:sym typeface="Montserrat"/>
              </a:rPr>
              <a:t>Dados</a:t>
            </a:r>
            <a:endParaRPr b="1" sz="700">
              <a:solidFill>
                <a:schemeClr val="dk1"/>
              </a:solidFill>
              <a:latin typeface="Montserrat"/>
              <a:ea typeface="Montserrat"/>
              <a:cs typeface="Montserrat"/>
              <a:sym typeface="Montserrat"/>
            </a:endParaRPr>
          </a:p>
        </p:txBody>
      </p:sp>
      <p:sp>
        <p:nvSpPr>
          <p:cNvPr id="695" name="Google Shape;695;p63"/>
          <p:cNvSpPr txBox="1"/>
          <p:nvPr/>
        </p:nvSpPr>
        <p:spPr>
          <a:xfrm>
            <a:off x="3156890" y="4010911"/>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96" name="Google Shape;696;p63"/>
          <p:cNvSpPr txBox="1"/>
          <p:nvPr/>
        </p:nvSpPr>
        <p:spPr>
          <a:xfrm>
            <a:off x="3156890" y="3764406"/>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97" name="Google Shape;697;p63"/>
          <p:cNvSpPr txBox="1"/>
          <p:nvPr/>
        </p:nvSpPr>
        <p:spPr>
          <a:xfrm>
            <a:off x="3340582" y="3774930"/>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98" name="Google Shape;698;p63"/>
          <p:cNvSpPr txBox="1"/>
          <p:nvPr/>
        </p:nvSpPr>
        <p:spPr>
          <a:xfrm>
            <a:off x="4393666" y="3939084"/>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699" name="Google Shape;699;p63"/>
          <p:cNvSpPr txBox="1"/>
          <p:nvPr/>
        </p:nvSpPr>
        <p:spPr>
          <a:xfrm>
            <a:off x="6135266" y="3988234"/>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700" name="Google Shape;700;p63"/>
          <p:cNvSpPr txBox="1"/>
          <p:nvPr/>
        </p:nvSpPr>
        <p:spPr>
          <a:xfrm>
            <a:off x="7770553" y="3941771"/>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pic>
        <p:nvPicPr>
          <p:cNvPr id="701" name="Google Shape;701;p63"/>
          <p:cNvPicPr preferRelativeResize="0"/>
          <p:nvPr/>
        </p:nvPicPr>
        <p:blipFill>
          <a:blip r:embed="rId9">
            <a:alphaModFix/>
          </a:blip>
          <a:stretch>
            <a:fillRect/>
          </a:stretch>
        </p:blipFill>
        <p:spPr>
          <a:xfrm>
            <a:off x="7248071" y="4470088"/>
            <a:ext cx="238975" cy="158450"/>
          </a:xfrm>
          <a:prstGeom prst="rect">
            <a:avLst/>
          </a:prstGeom>
          <a:noFill/>
          <a:ln>
            <a:noFill/>
          </a:ln>
        </p:spPr>
      </p:pic>
      <p:pic>
        <p:nvPicPr>
          <p:cNvPr id="702" name="Google Shape;702;p63"/>
          <p:cNvPicPr preferRelativeResize="0"/>
          <p:nvPr/>
        </p:nvPicPr>
        <p:blipFill>
          <a:blip r:embed="rId10">
            <a:alphaModFix/>
          </a:blip>
          <a:stretch>
            <a:fillRect/>
          </a:stretch>
        </p:blipFill>
        <p:spPr>
          <a:xfrm>
            <a:off x="7162299" y="3422688"/>
            <a:ext cx="388838" cy="158450"/>
          </a:xfrm>
          <a:prstGeom prst="rect">
            <a:avLst/>
          </a:prstGeom>
          <a:noFill/>
          <a:ln>
            <a:noFill/>
          </a:ln>
        </p:spPr>
      </p:pic>
      <p:pic>
        <p:nvPicPr>
          <p:cNvPr id="703" name="Google Shape;703;p63"/>
          <p:cNvPicPr preferRelativeResize="0"/>
          <p:nvPr/>
        </p:nvPicPr>
        <p:blipFill>
          <a:blip r:embed="rId11">
            <a:alphaModFix/>
          </a:blip>
          <a:stretch>
            <a:fillRect/>
          </a:stretch>
        </p:blipFill>
        <p:spPr>
          <a:xfrm>
            <a:off x="7162418" y="4187902"/>
            <a:ext cx="388720" cy="158450"/>
          </a:xfrm>
          <a:prstGeom prst="rect">
            <a:avLst/>
          </a:prstGeom>
          <a:noFill/>
          <a:ln>
            <a:noFill/>
          </a:ln>
        </p:spPr>
      </p:pic>
      <p:pic>
        <p:nvPicPr>
          <p:cNvPr id="704" name="Google Shape;704;p63"/>
          <p:cNvPicPr preferRelativeResize="0"/>
          <p:nvPr/>
        </p:nvPicPr>
        <p:blipFill>
          <a:blip r:embed="rId12">
            <a:alphaModFix/>
          </a:blip>
          <a:stretch>
            <a:fillRect/>
          </a:stretch>
        </p:blipFill>
        <p:spPr>
          <a:xfrm>
            <a:off x="7230565" y="3898729"/>
            <a:ext cx="238973" cy="218638"/>
          </a:xfrm>
          <a:prstGeom prst="rect">
            <a:avLst/>
          </a:prstGeom>
          <a:noFill/>
          <a:ln>
            <a:noFill/>
          </a:ln>
        </p:spPr>
      </p:pic>
      <p:pic>
        <p:nvPicPr>
          <p:cNvPr id="705" name="Google Shape;705;p63"/>
          <p:cNvPicPr preferRelativeResize="0"/>
          <p:nvPr/>
        </p:nvPicPr>
        <p:blipFill>
          <a:blip r:embed="rId9">
            <a:alphaModFix/>
          </a:blip>
          <a:stretch>
            <a:fillRect/>
          </a:stretch>
        </p:blipFill>
        <p:spPr>
          <a:xfrm>
            <a:off x="206271" y="4470388"/>
            <a:ext cx="238975" cy="158450"/>
          </a:xfrm>
          <a:prstGeom prst="rect">
            <a:avLst/>
          </a:prstGeom>
          <a:noFill/>
          <a:ln>
            <a:noFill/>
          </a:ln>
        </p:spPr>
      </p:pic>
      <p:pic>
        <p:nvPicPr>
          <p:cNvPr id="706" name="Google Shape;706;p63"/>
          <p:cNvPicPr preferRelativeResize="0"/>
          <p:nvPr/>
        </p:nvPicPr>
        <p:blipFill>
          <a:blip r:embed="rId10">
            <a:alphaModFix/>
          </a:blip>
          <a:stretch>
            <a:fillRect/>
          </a:stretch>
        </p:blipFill>
        <p:spPr>
          <a:xfrm>
            <a:off x="120499" y="3422988"/>
            <a:ext cx="388838" cy="158450"/>
          </a:xfrm>
          <a:prstGeom prst="rect">
            <a:avLst/>
          </a:prstGeom>
          <a:noFill/>
          <a:ln>
            <a:noFill/>
          </a:ln>
        </p:spPr>
      </p:pic>
      <p:pic>
        <p:nvPicPr>
          <p:cNvPr id="707" name="Google Shape;707;p63"/>
          <p:cNvPicPr preferRelativeResize="0"/>
          <p:nvPr/>
        </p:nvPicPr>
        <p:blipFill>
          <a:blip r:embed="rId11">
            <a:alphaModFix/>
          </a:blip>
          <a:stretch>
            <a:fillRect/>
          </a:stretch>
        </p:blipFill>
        <p:spPr>
          <a:xfrm>
            <a:off x="120618" y="4188202"/>
            <a:ext cx="388720" cy="158450"/>
          </a:xfrm>
          <a:prstGeom prst="rect">
            <a:avLst/>
          </a:prstGeom>
          <a:noFill/>
          <a:ln>
            <a:noFill/>
          </a:ln>
        </p:spPr>
      </p:pic>
      <p:pic>
        <p:nvPicPr>
          <p:cNvPr id="708" name="Google Shape;708;p63"/>
          <p:cNvPicPr preferRelativeResize="0"/>
          <p:nvPr/>
        </p:nvPicPr>
        <p:blipFill>
          <a:blip r:embed="rId12">
            <a:alphaModFix/>
          </a:blip>
          <a:stretch>
            <a:fillRect/>
          </a:stretch>
        </p:blipFill>
        <p:spPr>
          <a:xfrm>
            <a:off x="188765" y="3899029"/>
            <a:ext cx="238973" cy="218638"/>
          </a:xfrm>
          <a:prstGeom prst="rect">
            <a:avLst/>
          </a:prstGeom>
          <a:noFill/>
          <a:ln>
            <a:noFill/>
          </a:ln>
        </p:spPr>
      </p:pic>
      <p:pic>
        <p:nvPicPr>
          <p:cNvPr id="709" name="Google Shape;709;p63"/>
          <p:cNvPicPr preferRelativeResize="0"/>
          <p:nvPr/>
        </p:nvPicPr>
        <p:blipFill>
          <a:blip r:embed="rId9">
            <a:alphaModFix/>
          </a:blip>
          <a:stretch>
            <a:fillRect/>
          </a:stretch>
        </p:blipFill>
        <p:spPr>
          <a:xfrm>
            <a:off x="5553933" y="4476263"/>
            <a:ext cx="238975" cy="158450"/>
          </a:xfrm>
          <a:prstGeom prst="rect">
            <a:avLst/>
          </a:prstGeom>
          <a:noFill/>
          <a:ln>
            <a:noFill/>
          </a:ln>
        </p:spPr>
      </p:pic>
      <p:pic>
        <p:nvPicPr>
          <p:cNvPr id="710" name="Google Shape;710;p63"/>
          <p:cNvPicPr preferRelativeResize="0"/>
          <p:nvPr/>
        </p:nvPicPr>
        <p:blipFill>
          <a:blip r:embed="rId10">
            <a:alphaModFix/>
          </a:blip>
          <a:stretch>
            <a:fillRect/>
          </a:stretch>
        </p:blipFill>
        <p:spPr>
          <a:xfrm>
            <a:off x="5468162" y="3428863"/>
            <a:ext cx="388838" cy="158450"/>
          </a:xfrm>
          <a:prstGeom prst="rect">
            <a:avLst/>
          </a:prstGeom>
          <a:noFill/>
          <a:ln>
            <a:noFill/>
          </a:ln>
        </p:spPr>
      </p:pic>
      <p:pic>
        <p:nvPicPr>
          <p:cNvPr id="711" name="Google Shape;711;p63"/>
          <p:cNvPicPr preferRelativeResize="0"/>
          <p:nvPr/>
        </p:nvPicPr>
        <p:blipFill>
          <a:blip r:embed="rId11">
            <a:alphaModFix/>
          </a:blip>
          <a:stretch>
            <a:fillRect/>
          </a:stretch>
        </p:blipFill>
        <p:spPr>
          <a:xfrm>
            <a:off x="5468280" y="4194077"/>
            <a:ext cx="388720" cy="158450"/>
          </a:xfrm>
          <a:prstGeom prst="rect">
            <a:avLst/>
          </a:prstGeom>
          <a:noFill/>
          <a:ln>
            <a:noFill/>
          </a:ln>
        </p:spPr>
      </p:pic>
      <p:pic>
        <p:nvPicPr>
          <p:cNvPr id="712" name="Google Shape;712;p63"/>
          <p:cNvPicPr preferRelativeResize="0"/>
          <p:nvPr/>
        </p:nvPicPr>
        <p:blipFill>
          <a:blip r:embed="rId12">
            <a:alphaModFix/>
          </a:blip>
          <a:stretch>
            <a:fillRect/>
          </a:stretch>
        </p:blipFill>
        <p:spPr>
          <a:xfrm>
            <a:off x="5536428" y="3904904"/>
            <a:ext cx="238973" cy="218638"/>
          </a:xfrm>
          <a:prstGeom prst="rect">
            <a:avLst/>
          </a:prstGeom>
          <a:noFill/>
          <a:ln>
            <a:noFill/>
          </a:ln>
        </p:spPr>
      </p:pic>
      <p:pic>
        <p:nvPicPr>
          <p:cNvPr id="713" name="Google Shape;713;p63"/>
          <p:cNvPicPr preferRelativeResize="0"/>
          <p:nvPr/>
        </p:nvPicPr>
        <p:blipFill>
          <a:blip r:embed="rId9">
            <a:alphaModFix/>
          </a:blip>
          <a:stretch>
            <a:fillRect/>
          </a:stretch>
        </p:blipFill>
        <p:spPr>
          <a:xfrm>
            <a:off x="3843583" y="4475838"/>
            <a:ext cx="238975" cy="158450"/>
          </a:xfrm>
          <a:prstGeom prst="rect">
            <a:avLst/>
          </a:prstGeom>
          <a:noFill/>
          <a:ln>
            <a:noFill/>
          </a:ln>
        </p:spPr>
      </p:pic>
      <p:pic>
        <p:nvPicPr>
          <p:cNvPr id="714" name="Google Shape;714;p63"/>
          <p:cNvPicPr preferRelativeResize="0"/>
          <p:nvPr/>
        </p:nvPicPr>
        <p:blipFill>
          <a:blip r:embed="rId10">
            <a:alphaModFix/>
          </a:blip>
          <a:stretch>
            <a:fillRect/>
          </a:stretch>
        </p:blipFill>
        <p:spPr>
          <a:xfrm>
            <a:off x="3757812" y="3428438"/>
            <a:ext cx="388838" cy="158450"/>
          </a:xfrm>
          <a:prstGeom prst="rect">
            <a:avLst/>
          </a:prstGeom>
          <a:noFill/>
          <a:ln>
            <a:noFill/>
          </a:ln>
        </p:spPr>
      </p:pic>
      <p:pic>
        <p:nvPicPr>
          <p:cNvPr id="715" name="Google Shape;715;p63"/>
          <p:cNvPicPr preferRelativeResize="0"/>
          <p:nvPr/>
        </p:nvPicPr>
        <p:blipFill>
          <a:blip r:embed="rId11">
            <a:alphaModFix/>
          </a:blip>
          <a:stretch>
            <a:fillRect/>
          </a:stretch>
        </p:blipFill>
        <p:spPr>
          <a:xfrm>
            <a:off x="3757930" y="4193652"/>
            <a:ext cx="388720" cy="158450"/>
          </a:xfrm>
          <a:prstGeom prst="rect">
            <a:avLst/>
          </a:prstGeom>
          <a:noFill/>
          <a:ln>
            <a:noFill/>
          </a:ln>
        </p:spPr>
      </p:pic>
      <p:pic>
        <p:nvPicPr>
          <p:cNvPr id="716" name="Google Shape;716;p63"/>
          <p:cNvPicPr preferRelativeResize="0"/>
          <p:nvPr/>
        </p:nvPicPr>
        <p:blipFill>
          <a:blip r:embed="rId12">
            <a:alphaModFix/>
          </a:blip>
          <a:stretch>
            <a:fillRect/>
          </a:stretch>
        </p:blipFill>
        <p:spPr>
          <a:xfrm>
            <a:off x="3826078" y="3904479"/>
            <a:ext cx="238973" cy="218638"/>
          </a:xfrm>
          <a:prstGeom prst="rect">
            <a:avLst/>
          </a:prstGeom>
          <a:noFill/>
          <a:ln>
            <a:noFill/>
          </a:ln>
        </p:spPr>
      </p:pic>
      <p:pic>
        <p:nvPicPr>
          <p:cNvPr id="717" name="Google Shape;717;p63"/>
          <p:cNvPicPr preferRelativeResize="0"/>
          <p:nvPr/>
        </p:nvPicPr>
        <p:blipFill>
          <a:blip r:embed="rId9">
            <a:alphaModFix/>
          </a:blip>
          <a:stretch>
            <a:fillRect/>
          </a:stretch>
        </p:blipFill>
        <p:spPr>
          <a:xfrm>
            <a:off x="1951171" y="4452813"/>
            <a:ext cx="238975" cy="158450"/>
          </a:xfrm>
          <a:prstGeom prst="rect">
            <a:avLst/>
          </a:prstGeom>
          <a:noFill/>
          <a:ln>
            <a:noFill/>
          </a:ln>
        </p:spPr>
      </p:pic>
      <p:pic>
        <p:nvPicPr>
          <p:cNvPr id="718" name="Google Shape;718;p63"/>
          <p:cNvPicPr preferRelativeResize="0"/>
          <p:nvPr/>
        </p:nvPicPr>
        <p:blipFill>
          <a:blip r:embed="rId10">
            <a:alphaModFix/>
          </a:blip>
          <a:stretch>
            <a:fillRect/>
          </a:stretch>
        </p:blipFill>
        <p:spPr>
          <a:xfrm>
            <a:off x="1865399" y="3405413"/>
            <a:ext cx="388838" cy="158450"/>
          </a:xfrm>
          <a:prstGeom prst="rect">
            <a:avLst/>
          </a:prstGeom>
          <a:noFill/>
          <a:ln>
            <a:noFill/>
          </a:ln>
        </p:spPr>
      </p:pic>
      <p:pic>
        <p:nvPicPr>
          <p:cNvPr id="719" name="Google Shape;719;p63"/>
          <p:cNvPicPr preferRelativeResize="0"/>
          <p:nvPr/>
        </p:nvPicPr>
        <p:blipFill>
          <a:blip r:embed="rId11">
            <a:alphaModFix/>
          </a:blip>
          <a:stretch>
            <a:fillRect/>
          </a:stretch>
        </p:blipFill>
        <p:spPr>
          <a:xfrm>
            <a:off x="1865518" y="4170627"/>
            <a:ext cx="388720" cy="158450"/>
          </a:xfrm>
          <a:prstGeom prst="rect">
            <a:avLst/>
          </a:prstGeom>
          <a:noFill/>
          <a:ln>
            <a:noFill/>
          </a:ln>
        </p:spPr>
      </p:pic>
      <p:pic>
        <p:nvPicPr>
          <p:cNvPr id="720" name="Google Shape;720;p63"/>
          <p:cNvPicPr preferRelativeResize="0"/>
          <p:nvPr/>
        </p:nvPicPr>
        <p:blipFill>
          <a:blip r:embed="rId12">
            <a:alphaModFix/>
          </a:blip>
          <a:stretch>
            <a:fillRect/>
          </a:stretch>
        </p:blipFill>
        <p:spPr>
          <a:xfrm>
            <a:off x="1945955" y="3859331"/>
            <a:ext cx="238973" cy="218638"/>
          </a:xfrm>
          <a:prstGeom prst="rect">
            <a:avLst/>
          </a:prstGeom>
          <a:noFill/>
          <a:ln>
            <a:noFill/>
          </a:ln>
        </p:spPr>
      </p:pic>
      <p:sp>
        <p:nvSpPr>
          <p:cNvPr id="721" name="Google Shape;721;p63"/>
          <p:cNvSpPr txBox="1"/>
          <p:nvPr/>
        </p:nvSpPr>
        <p:spPr>
          <a:xfrm>
            <a:off x="2218527" y="4389000"/>
            <a:ext cx="1617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solidFill>
                  <a:schemeClr val="dk1"/>
                </a:solidFill>
                <a:latin typeface="Montserrat"/>
                <a:ea typeface="Montserrat"/>
                <a:cs typeface="Montserrat"/>
                <a:sym typeface="Montserrat"/>
              </a:rPr>
              <a:t>joyce.o.meireles@gmail.com</a:t>
            </a:r>
            <a:endParaRPr b="1" sz="700">
              <a:solidFill>
                <a:schemeClr val="dk1"/>
              </a:solidFill>
              <a:latin typeface="Montserrat"/>
              <a:ea typeface="Montserrat"/>
              <a:cs typeface="Montserrat"/>
              <a:sym typeface="Montserrat"/>
            </a:endParaRPr>
          </a:p>
        </p:txBody>
      </p:sp>
      <p:sp>
        <p:nvSpPr>
          <p:cNvPr id="722" name="Google Shape;722;p63"/>
          <p:cNvSpPr txBox="1"/>
          <p:nvPr/>
        </p:nvSpPr>
        <p:spPr>
          <a:xfrm>
            <a:off x="2040900" y="3848275"/>
            <a:ext cx="1899900" cy="6801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15000"/>
              </a:lnSpc>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linkedin.com/in/joycemeireles</a:t>
            </a:r>
            <a:endParaRPr b="1" sz="700">
              <a:solidFill>
                <a:schemeClr val="dk1"/>
              </a:solidFill>
              <a:latin typeface="Montserrat"/>
              <a:ea typeface="Montserrat"/>
              <a:cs typeface="Montserrat"/>
              <a:sym typeface="Montserrat"/>
            </a:endParaRPr>
          </a:p>
          <a:p>
            <a:pPr indent="0" lvl="0" marL="152400" marR="152400" rtl="0" algn="l">
              <a:lnSpc>
                <a:spcPct val="142857"/>
              </a:lnSpc>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b="1" sz="700">
              <a:solidFill>
                <a:schemeClr val="dk1"/>
              </a:solidFill>
              <a:latin typeface="Montserrat"/>
              <a:ea typeface="Montserrat"/>
              <a:cs typeface="Montserrat"/>
              <a:sym typeface="Montserrat"/>
            </a:endParaRPr>
          </a:p>
        </p:txBody>
      </p:sp>
      <p:sp>
        <p:nvSpPr>
          <p:cNvPr id="723" name="Google Shape;723;p63"/>
          <p:cNvSpPr txBox="1"/>
          <p:nvPr/>
        </p:nvSpPr>
        <p:spPr>
          <a:xfrm>
            <a:off x="2226125" y="4093589"/>
            <a:ext cx="1617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solidFill>
                  <a:schemeClr val="dk1"/>
                </a:solidFill>
                <a:latin typeface="Montserrat"/>
                <a:ea typeface="Montserrat"/>
                <a:cs typeface="Montserrat"/>
                <a:sym typeface="Montserrat"/>
              </a:rPr>
              <a:t>github.com/joyce-meireles</a:t>
            </a:r>
            <a:endParaRPr b="1" sz="700">
              <a:solidFill>
                <a:schemeClr val="dk1"/>
              </a:solidFill>
              <a:latin typeface="Montserrat"/>
              <a:ea typeface="Montserrat"/>
              <a:cs typeface="Montserrat"/>
              <a:sym typeface="Montserrat"/>
            </a:endParaRPr>
          </a:p>
        </p:txBody>
      </p:sp>
      <p:sp>
        <p:nvSpPr>
          <p:cNvPr id="724" name="Google Shape;724;p63"/>
          <p:cNvSpPr txBox="1"/>
          <p:nvPr/>
        </p:nvSpPr>
        <p:spPr>
          <a:xfrm>
            <a:off x="407850" y="3316500"/>
            <a:ext cx="1617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Formação : Ciência da Computação/ Análise e desenvolvimento de sistemas</a:t>
            </a:r>
            <a:endParaRPr b="1" sz="700">
              <a:solidFill>
                <a:schemeClr val="dk1"/>
              </a:solidFill>
              <a:latin typeface="Montserrat"/>
              <a:ea typeface="Montserrat"/>
              <a:cs typeface="Montserrat"/>
              <a:sym typeface="Montserrat"/>
            </a:endParaRPr>
          </a:p>
        </p:txBody>
      </p:sp>
      <p:sp>
        <p:nvSpPr>
          <p:cNvPr id="725" name="Google Shape;725;p63"/>
          <p:cNvSpPr txBox="1"/>
          <p:nvPr/>
        </p:nvSpPr>
        <p:spPr>
          <a:xfrm>
            <a:off x="415565" y="4389000"/>
            <a:ext cx="1617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etgcrog@gmail.com</a:t>
            </a:r>
            <a:endParaRPr b="1" sz="700">
              <a:solidFill>
                <a:schemeClr val="dk1"/>
              </a:solidFill>
              <a:latin typeface="Montserrat"/>
              <a:ea typeface="Montserrat"/>
              <a:cs typeface="Montserrat"/>
              <a:sym typeface="Montserrat"/>
            </a:endParaRPr>
          </a:p>
        </p:txBody>
      </p:sp>
      <p:sp>
        <p:nvSpPr>
          <p:cNvPr id="726" name="Google Shape;726;p63"/>
          <p:cNvSpPr txBox="1"/>
          <p:nvPr/>
        </p:nvSpPr>
        <p:spPr>
          <a:xfrm>
            <a:off x="432200" y="3835350"/>
            <a:ext cx="1617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a:t>
            </a:r>
            <a:r>
              <a:rPr b="1" lang="en" sz="700">
                <a:solidFill>
                  <a:schemeClr val="dk1"/>
                </a:solidFill>
                <a:latin typeface="Montserrat"/>
                <a:ea typeface="Montserrat"/>
                <a:cs typeface="Montserrat"/>
                <a:sym typeface="Montserrat"/>
              </a:rPr>
              <a:t>edudevguimaraes</a:t>
            </a:r>
            <a:endParaRPr b="1" sz="700">
              <a:solidFill>
                <a:schemeClr val="dk1"/>
              </a:solidFill>
              <a:latin typeface="Montserrat"/>
              <a:ea typeface="Montserrat"/>
              <a:cs typeface="Montserrat"/>
              <a:sym typeface="Montserrat"/>
            </a:endParaRPr>
          </a:p>
        </p:txBody>
      </p:sp>
      <p:sp>
        <p:nvSpPr>
          <p:cNvPr id="727" name="Google Shape;727;p63"/>
          <p:cNvSpPr txBox="1"/>
          <p:nvPr/>
        </p:nvSpPr>
        <p:spPr>
          <a:xfrm>
            <a:off x="423163" y="4093589"/>
            <a:ext cx="1617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github.com/etgcrog</a:t>
            </a:r>
            <a:endParaRPr b="1" sz="700">
              <a:solidFill>
                <a:schemeClr val="dk1"/>
              </a:solidFill>
              <a:latin typeface="Montserrat"/>
              <a:ea typeface="Montserrat"/>
              <a:cs typeface="Montserrat"/>
              <a:sym typeface="Montserrat"/>
            </a:endParaRPr>
          </a:p>
        </p:txBody>
      </p:sp>
      <p:sp>
        <p:nvSpPr>
          <p:cNvPr id="728" name="Google Shape;728;p63"/>
          <p:cNvSpPr txBox="1"/>
          <p:nvPr/>
        </p:nvSpPr>
        <p:spPr>
          <a:xfrm>
            <a:off x="4149624" y="3343000"/>
            <a:ext cx="14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Montserrat"/>
                <a:ea typeface="Montserrat"/>
                <a:cs typeface="Montserrat"/>
                <a:sym typeface="Montserrat"/>
              </a:rPr>
              <a:t>Formação: Redes de Computadores</a:t>
            </a:r>
            <a:endParaRPr b="1" sz="700">
              <a:solidFill>
                <a:schemeClr val="dk1"/>
              </a:solidFill>
              <a:latin typeface="Montserrat"/>
              <a:ea typeface="Montserrat"/>
              <a:cs typeface="Montserrat"/>
              <a:sym typeface="Montserrat"/>
            </a:endParaRPr>
          </a:p>
        </p:txBody>
      </p:sp>
      <p:sp>
        <p:nvSpPr>
          <p:cNvPr id="729" name="Google Shape;729;p63"/>
          <p:cNvSpPr txBox="1"/>
          <p:nvPr/>
        </p:nvSpPr>
        <p:spPr>
          <a:xfrm>
            <a:off x="4157327" y="4415500"/>
            <a:ext cx="1617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solidFill>
                  <a:schemeClr val="dk1"/>
                </a:solidFill>
                <a:latin typeface="Montserrat"/>
                <a:ea typeface="Montserrat"/>
                <a:cs typeface="Montserrat"/>
                <a:sym typeface="Montserrat"/>
              </a:rPr>
              <a:t>juliianah@hotmail.com </a:t>
            </a:r>
            <a:endParaRPr b="1" sz="700">
              <a:solidFill>
                <a:schemeClr val="dk1"/>
              </a:solidFill>
              <a:latin typeface="Montserrat"/>
              <a:ea typeface="Montserrat"/>
              <a:cs typeface="Montserrat"/>
              <a:sym typeface="Montserrat"/>
            </a:endParaRPr>
          </a:p>
        </p:txBody>
      </p:sp>
      <p:sp>
        <p:nvSpPr>
          <p:cNvPr id="730" name="Google Shape;730;p63"/>
          <p:cNvSpPr txBox="1"/>
          <p:nvPr/>
        </p:nvSpPr>
        <p:spPr>
          <a:xfrm>
            <a:off x="4173963" y="3861850"/>
            <a:ext cx="1439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Montserrat"/>
                <a:ea typeface="Montserrat"/>
                <a:cs typeface="Montserrat"/>
                <a:sym typeface="Montserrat"/>
              </a:rPr>
              <a:t>/ju-maciel</a:t>
            </a:r>
            <a:endParaRPr b="1" sz="700">
              <a:solidFill>
                <a:schemeClr val="dk1"/>
              </a:solidFill>
              <a:latin typeface="Montserrat"/>
              <a:ea typeface="Montserrat"/>
              <a:cs typeface="Montserrat"/>
              <a:sym typeface="Montserrat"/>
            </a:endParaRPr>
          </a:p>
        </p:txBody>
      </p:sp>
      <p:sp>
        <p:nvSpPr>
          <p:cNvPr id="731" name="Google Shape;731;p63"/>
          <p:cNvSpPr txBox="1"/>
          <p:nvPr/>
        </p:nvSpPr>
        <p:spPr>
          <a:xfrm>
            <a:off x="4164925" y="4120089"/>
            <a:ext cx="1617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solidFill>
                  <a:schemeClr val="dk1"/>
                </a:solidFill>
                <a:latin typeface="Montserrat"/>
                <a:ea typeface="Montserrat"/>
                <a:cs typeface="Montserrat"/>
                <a:sym typeface="Montserrat"/>
              </a:rPr>
              <a:t>github.com/ju-maciel</a:t>
            </a:r>
            <a:endParaRPr b="1" sz="700">
              <a:solidFill>
                <a:schemeClr val="dk1"/>
              </a:solidFill>
              <a:latin typeface="Montserrat"/>
              <a:ea typeface="Montserrat"/>
              <a:cs typeface="Montserrat"/>
              <a:sym typeface="Montserrat"/>
            </a:endParaRPr>
          </a:p>
        </p:txBody>
      </p:sp>
      <p:sp>
        <p:nvSpPr>
          <p:cNvPr id="732" name="Google Shape;732;p63"/>
          <p:cNvSpPr txBox="1"/>
          <p:nvPr/>
        </p:nvSpPr>
        <p:spPr>
          <a:xfrm>
            <a:off x="5866800" y="3343425"/>
            <a:ext cx="16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Quicksand"/>
                <a:ea typeface="Quicksand"/>
                <a:cs typeface="Quicksand"/>
                <a:sym typeface="Quicksand"/>
              </a:rPr>
              <a:t>F</a:t>
            </a:r>
            <a:r>
              <a:rPr b="1" lang="en" sz="700">
                <a:solidFill>
                  <a:schemeClr val="dk1"/>
                </a:solidFill>
                <a:latin typeface="Montserrat"/>
                <a:ea typeface="Montserrat"/>
                <a:cs typeface="Montserrat"/>
                <a:sym typeface="Montserrat"/>
              </a:rPr>
              <a:t>ormação: Ciência da Computação</a:t>
            </a:r>
            <a:endParaRPr b="1" sz="700">
              <a:solidFill>
                <a:schemeClr val="dk1"/>
              </a:solidFill>
              <a:latin typeface="Montserrat"/>
              <a:ea typeface="Montserrat"/>
              <a:cs typeface="Montserrat"/>
              <a:sym typeface="Montserrat"/>
            </a:endParaRPr>
          </a:p>
        </p:txBody>
      </p:sp>
      <p:sp>
        <p:nvSpPr>
          <p:cNvPr id="733" name="Google Shape;733;p63"/>
          <p:cNvSpPr txBox="1"/>
          <p:nvPr/>
        </p:nvSpPr>
        <p:spPr>
          <a:xfrm>
            <a:off x="5874515" y="4415925"/>
            <a:ext cx="1617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Montserrat"/>
                <a:ea typeface="Montserrat"/>
                <a:cs typeface="Montserrat"/>
                <a:sym typeface="Montserrat"/>
              </a:rPr>
              <a:t>sandrogon@gmail.com</a:t>
            </a:r>
            <a:endParaRPr b="1" sz="700">
              <a:solidFill>
                <a:schemeClr val="dk1"/>
              </a:solidFill>
              <a:latin typeface="Montserrat"/>
              <a:ea typeface="Montserrat"/>
              <a:cs typeface="Montserrat"/>
              <a:sym typeface="Montserrat"/>
            </a:endParaRPr>
          </a:p>
        </p:txBody>
      </p:sp>
      <p:sp>
        <p:nvSpPr>
          <p:cNvPr id="734" name="Google Shape;734;p63"/>
          <p:cNvSpPr txBox="1"/>
          <p:nvPr/>
        </p:nvSpPr>
        <p:spPr>
          <a:xfrm>
            <a:off x="5891150" y="3862275"/>
            <a:ext cx="1617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Montserrat"/>
                <a:ea typeface="Montserrat"/>
                <a:cs typeface="Montserrat"/>
                <a:sym typeface="Montserrat"/>
              </a:rPr>
              <a:t>/sandrogon</a:t>
            </a:r>
            <a:endParaRPr b="1" sz="700">
              <a:solidFill>
                <a:schemeClr val="dk1"/>
              </a:solidFill>
              <a:latin typeface="Montserrat"/>
              <a:ea typeface="Montserrat"/>
              <a:cs typeface="Montserrat"/>
              <a:sym typeface="Montserrat"/>
            </a:endParaRPr>
          </a:p>
        </p:txBody>
      </p:sp>
      <p:sp>
        <p:nvSpPr>
          <p:cNvPr id="735" name="Google Shape;735;p63"/>
          <p:cNvSpPr txBox="1"/>
          <p:nvPr/>
        </p:nvSpPr>
        <p:spPr>
          <a:xfrm>
            <a:off x="5882113" y="4120514"/>
            <a:ext cx="1617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github.com/sandrogon</a:t>
            </a:r>
            <a:endParaRPr b="1" sz="700">
              <a:solidFill>
                <a:schemeClr val="dk1"/>
              </a:solidFill>
              <a:latin typeface="Montserrat"/>
              <a:ea typeface="Montserrat"/>
              <a:cs typeface="Montserrat"/>
              <a:sym typeface="Montserrat"/>
            </a:endParaRPr>
          </a:p>
        </p:txBody>
      </p:sp>
      <p:sp>
        <p:nvSpPr>
          <p:cNvPr id="736" name="Google Shape;736;p63"/>
          <p:cNvSpPr txBox="1"/>
          <p:nvPr/>
        </p:nvSpPr>
        <p:spPr>
          <a:xfrm>
            <a:off x="7524550" y="3343425"/>
            <a:ext cx="16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Montserrat"/>
                <a:ea typeface="Montserrat"/>
                <a:cs typeface="Montserrat"/>
                <a:sym typeface="Montserrat"/>
              </a:rPr>
              <a:t>Formação : Engenharia Metalúrgica-UFRJ</a:t>
            </a:r>
            <a:endParaRPr b="1" sz="700">
              <a:solidFill>
                <a:schemeClr val="dk1"/>
              </a:solidFill>
              <a:latin typeface="Montserrat"/>
              <a:ea typeface="Montserrat"/>
              <a:cs typeface="Montserrat"/>
              <a:sym typeface="Montserrat"/>
            </a:endParaRPr>
          </a:p>
        </p:txBody>
      </p:sp>
      <p:sp>
        <p:nvSpPr>
          <p:cNvPr id="737" name="Google Shape;737;p63"/>
          <p:cNvSpPr txBox="1"/>
          <p:nvPr/>
        </p:nvSpPr>
        <p:spPr>
          <a:xfrm>
            <a:off x="7532265" y="4415925"/>
            <a:ext cx="1617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Montserrat"/>
                <a:ea typeface="Montserrat"/>
                <a:cs typeface="Montserrat"/>
                <a:sym typeface="Montserrat"/>
              </a:rPr>
              <a:t>wesleyaranha94@gmail.com</a:t>
            </a:r>
            <a:endParaRPr b="1" sz="700">
              <a:solidFill>
                <a:schemeClr val="dk1"/>
              </a:solidFill>
              <a:latin typeface="Montserrat"/>
              <a:ea typeface="Montserrat"/>
              <a:cs typeface="Montserrat"/>
              <a:sym typeface="Montserrat"/>
            </a:endParaRPr>
          </a:p>
        </p:txBody>
      </p:sp>
      <p:sp>
        <p:nvSpPr>
          <p:cNvPr id="738" name="Google Shape;738;p63"/>
          <p:cNvSpPr txBox="1"/>
          <p:nvPr/>
        </p:nvSpPr>
        <p:spPr>
          <a:xfrm>
            <a:off x="7548900" y="3862275"/>
            <a:ext cx="1617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Montserrat"/>
                <a:ea typeface="Montserrat"/>
                <a:cs typeface="Montserrat"/>
                <a:sym typeface="Montserrat"/>
              </a:rPr>
              <a:t>linkedin.com/in</a:t>
            </a:r>
            <a:r>
              <a:rPr b="1" lang="en" sz="700">
                <a:solidFill>
                  <a:schemeClr val="dk1"/>
                </a:solidFill>
                <a:latin typeface="Montserrat"/>
                <a:ea typeface="Montserrat"/>
                <a:cs typeface="Montserrat"/>
                <a:sym typeface="Montserrat"/>
              </a:rPr>
              <a:t>/aranhatech</a:t>
            </a:r>
            <a:endParaRPr b="1" sz="700">
              <a:solidFill>
                <a:schemeClr val="dk1"/>
              </a:solidFill>
              <a:latin typeface="Montserrat"/>
              <a:ea typeface="Montserrat"/>
              <a:cs typeface="Montserrat"/>
              <a:sym typeface="Montserrat"/>
            </a:endParaRPr>
          </a:p>
        </p:txBody>
      </p:sp>
      <p:sp>
        <p:nvSpPr>
          <p:cNvPr id="739" name="Google Shape;739;p63"/>
          <p:cNvSpPr txBox="1"/>
          <p:nvPr/>
        </p:nvSpPr>
        <p:spPr>
          <a:xfrm>
            <a:off x="7539863" y="4120514"/>
            <a:ext cx="1617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solidFill>
                  <a:schemeClr val="dk1"/>
                </a:solidFill>
                <a:latin typeface="Montserrat"/>
                <a:ea typeface="Montserrat"/>
                <a:cs typeface="Montserrat"/>
                <a:sym typeface="Montserrat"/>
              </a:rPr>
              <a:t>github.com/Aranhatech</a:t>
            </a:r>
            <a:endParaRPr b="1" sz="700">
              <a:solidFill>
                <a:schemeClr val="dk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3" name="Shape 743"/>
        <p:cNvGrpSpPr/>
        <p:nvPr/>
      </p:nvGrpSpPr>
      <p:grpSpPr>
        <a:xfrm>
          <a:off x="0" y="0"/>
          <a:ext cx="0" cy="0"/>
          <a:chOff x="0" y="0"/>
          <a:chExt cx="0" cy="0"/>
        </a:xfrm>
      </p:grpSpPr>
      <p:pic>
        <p:nvPicPr>
          <p:cNvPr id="744" name="Google Shape;744;p64"/>
          <p:cNvPicPr preferRelativeResize="0"/>
          <p:nvPr/>
        </p:nvPicPr>
        <p:blipFill>
          <a:blip r:embed="rId3">
            <a:alphaModFix amt="52000"/>
          </a:blip>
          <a:stretch>
            <a:fillRect/>
          </a:stretch>
        </p:blipFill>
        <p:spPr>
          <a:xfrm>
            <a:off x="0" y="-161150"/>
            <a:ext cx="9144000" cy="5304649"/>
          </a:xfrm>
          <a:prstGeom prst="rect">
            <a:avLst/>
          </a:prstGeom>
          <a:noFill/>
          <a:ln>
            <a:noFill/>
          </a:ln>
        </p:spPr>
      </p:pic>
      <p:sp>
        <p:nvSpPr>
          <p:cNvPr id="745" name="Google Shape;745;p64"/>
          <p:cNvSpPr txBox="1"/>
          <p:nvPr>
            <p:ph idx="12" type="sldNum"/>
          </p:nvPr>
        </p:nvSpPr>
        <p:spPr>
          <a:xfrm>
            <a:off x="8778332" y="5830731"/>
            <a:ext cx="548700" cy="3153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746" name="Google Shape;746;p64"/>
          <p:cNvSpPr txBox="1"/>
          <p:nvPr/>
        </p:nvSpPr>
        <p:spPr>
          <a:xfrm>
            <a:off x="-2316824" y="4180257"/>
            <a:ext cx="16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747" name="Google Shape;747;p64"/>
          <p:cNvSpPr/>
          <p:nvPr/>
        </p:nvSpPr>
        <p:spPr>
          <a:xfrm>
            <a:off x="1120525" y="786200"/>
            <a:ext cx="6776700" cy="3203700"/>
          </a:xfrm>
          <a:prstGeom prst="rect">
            <a:avLst/>
          </a:prstGeom>
          <a:solidFill>
            <a:srgbClr val="EAFFAA">
              <a:alpha val="29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4"/>
          <p:cNvSpPr txBox="1"/>
          <p:nvPr/>
        </p:nvSpPr>
        <p:spPr>
          <a:xfrm>
            <a:off x="2131075" y="2098808"/>
            <a:ext cx="4755600" cy="116940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sz="15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sz="15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1500">
                <a:solidFill>
                  <a:schemeClr val="dk1"/>
                </a:solidFill>
                <a:latin typeface="Open Sans"/>
                <a:ea typeface="Open Sans"/>
                <a:cs typeface="Open Sans"/>
                <a:sym typeface="Open Sans"/>
              </a:rPr>
              <a:t>Documentação: </a:t>
            </a:r>
            <a:r>
              <a:rPr b="1" lang="en" sz="1500">
                <a:solidFill>
                  <a:schemeClr val="dk1"/>
                </a:solidFill>
                <a:latin typeface="Open Sans"/>
                <a:ea typeface="Open Sans"/>
                <a:cs typeface="Open Sans"/>
                <a:sym typeface="Open Sans"/>
              </a:rPr>
              <a:t>https://etgcrog.github.io/mkdocs-agri/</a:t>
            </a:r>
            <a:endParaRPr b="1" sz="15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sz="15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n" sz="1500">
                <a:solidFill>
                  <a:schemeClr val="dk1"/>
                </a:solidFill>
                <a:latin typeface="Open Sans"/>
                <a:ea typeface="Open Sans"/>
                <a:cs typeface="Open Sans"/>
                <a:sym typeface="Open Sans"/>
              </a:rPr>
              <a:t>Perguntas? </a:t>
            </a:r>
            <a:endParaRPr b="1" sz="15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sz="1500">
              <a:solidFill>
                <a:schemeClr val="dk1"/>
              </a:solidFill>
              <a:latin typeface="Open Sans"/>
              <a:ea typeface="Open Sans"/>
              <a:cs typeface="Open Sans"/>
              <a:sym typeface="Open Sans"/>
            </a:endParaRPr>
          </a:p>
        </p:txBody>
      </p:sp>
      <p:sp>
        <p:nvSpPr>
          <p:cNvPr id="749" name="Google Shape;749;p64"/>
          <p:cNvSpPr txBox="1"/>
          <p:nvPr/>
        </p:nvSpPr>
        <p:spPr>
          <a:xfrm>
            <a:off x="1658350" y="1078700"/>
            <a:ext cx="5741400" cy="11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200">
                <a:solidFill>
                  <a:srgbClr val="014023"/>
                </a:solidFill>
                <a:latin typeface="Montserrat"/>
                <a:ea typeface="Montserrat"/>
                <a:cs typeface="Montserrat"/>
                <a:sym typeface="Montserrat"/>
              </a:rPr>
              <a:t>Agradecemos</a:t>
            </a:r>
            <a:endParaRPr sz="6200">
              <a:solidFill>
                <a:srgbClr val="014023"/>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165" name="Shape 165"/>
        <p:cNvGrpSpPr/>
        <p:nvPr/>
      </p:nvGrpSpPr>
      <p:grpSpPr>
        <a:xfrm>
          <a:off x="0" y="0"/>
          <a:ext cx="0" cy="0"/>
          <a:chOff x="0" y="0"/>
          <a:chExt cx="0" cy="0"/>
        </a:xfrm>
      </p:grpSpPr>
      <p:sp>
        <p:nvSpPr>
          <p:cNvPr id="166" name="Google Shape;16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67" name="Google Shape;167;p23"/>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txBox="1"/>
          <p:nvPr/>
        </p:nvSpPr>
        <p:spPr>
          <a:xfrm>
            <a:off x="624725" y="4425050"/>
            <a:ext cx="379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202124"/>
                </a:solidFill>
                <a:highlight>
                  <a:srgbClr val="FFFFFF"/>
                </a:highlight>
                <a:latin typeface="Barlow"/>
                <a:ea typeface="Barlow"/>
                <a:cs typeface="Barlow"/>
                <a:sym typeface="Barlow"/>
              </a:rPr>
              <a:t>Fonte: elaborado pelos autores, com base nos dados da Faostat  </a:t>
            </a:r>
            <a:endParaRPr sz="1100">
              <a:latin typeface="Barlow"/>
              <a:ea typeface="Barlow"/>
              <a:cs typeface="Barlow"/>
              <a:sym typeface="Barlow"/>
            </a:endParaRPr>
          </a:p>
        </p:txBody>
      </p:sp>
      <p:pic>
        <p:nvPicPr>
          <p:cNvPr id="169" name="Google Shape;169;p23"/>
          <p:cNvPicPr preferRelativeResize="0"/>
          <p:nvPr/>
        </p:nvPicPr>
        <p:blipFill>
          <a:blip r:embed="rId3">
            <a:alphaModFix/>
          </a:blip>
          <a:stretch>
            <a:fillRect/>
          </a:stretch>
        </p:blipFill>
        <p:spPr>
          <a:xfrm>
            <a:off x="476813" y="710989"/>
            <a:ext cx="6287738" cy="3513423"/>
          </a:xfrm>
          <a:prstGeom prst="rect">
            <a:avLst/>
          </a:prstGeom>
          <a:noFill/>
          <a:ln>
            <a:noFill/>
          </a:ln>
        </p:spPr>
      </p:pic>
      <p:sp>
        <p:nvSpPr>
          <p:cNvPr id="170" name="Google Shape;170;p23"/>
          <p:cNvSpPr/>
          <p:nvPr/>
        </p:nvSpPr>
        <p:spPr>
          <a:xfrm>
            <a:off x="6827900" y="1938050"/>
            <a:ext cx="1971900" cy="1059300"/>
          </a:xfrm>
          <a:prstGeom prst="rect">
            <a:avLst/>
          </a:prstGeom>
          <a:solidFill>
            <a:srgbClr val="CDF0D7">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txBox="1"/>
          <p:nvPr/>
        </p:nvSpPr>
        <p:spPr>
          <a:xfrm>
            <a:off x="6827900" y="1913600"/>
            <a:ext cx="197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C</a:t>
            </a:r>
            <a:r>
              <a:rPr lang="en" sz="1200">
                <a:latin typeface="Montserrat"/>
                <a:ea typeface="Montserrat"/>
                <a:cs typeface="Montserrat"/>
                <a:sym typeface="Montserrat"/>
              </a:rPr>
              <a:t>rescimento da produção agrícola Brasileira nas diferentes evoluções da agricultura.</a:t>
            </a:r>
            <a:endParaRPr sz="12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24"/>
          <p:cNvSpPr txBox="1"/>
          <p:nvPr>
            <p:ph idx="4294967295" type="ctrTitle"/>
          </p:nvPr>
        </p:nvSpPr>
        <p:spPr>
          <a:xfrm>
            <a:off x="796838" y="3229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Aplicações</a:t>
            </a:r>
            <a:r>
              <a:rPr lang="en">
                <a:solidFill>
                  <a:srgbClr val="38761D"/>
                </a:solidFill>
              </a:rPr>
              <a:t> da tecnologia na Agricultura 4.0</a:t>
            </a:r>
            <a:endParaRPr>
              <a:solidFill>
                <a:srgbClr val="38761D"/>
              </a:solidFill>
            </a:endParaRPr>
          </a:p>
        </p:txBody>
      </p:sp>
      <p:sp>
        <p:nvSpPr>
          <p:cNvPr id="178" name="Google Shape;178;p24"/>
          <p:cNvSpPr txBox="1"/>
          <p:nvPr/>
        </p:nvSpPr>
        <p:spPr>
          <a:xfrm>
            <a:off x="5604300" y="1733200"/>
            <a:ext cx="3539700" cy="1847100"/>
          </a:xfrm>
          <a:prstGeom prst="rect">
            <a:avLst/>
          </a:prstGeom>
          <a:noFill/>
          <a:ln>
            <a:noFill/>
          </a:ln>
        </p:spPr>
        <p:txBody>
          <a:bodyPr anchorCtr="0" anchor="t" bIns="91425" lIns="91425" spcFirstLastPara="1" rIns="91425" wrap="square" tIns="91425">
            <a:spAutoFit/>
          </a:bodyPr>
          <a:lstStyle/>
          <a:p>
            <a:pPr indent="-314325" lvl="1" marL="914400" rtl="0" algn="l">
              <a:spcBef>
                <a:spcPts val="0"/>
              </a:spcBef>
              <a:spcAft>
                <a:spcPts val="0"/>
              </a:spcAft>
              <a:buClr>
                <a:srgbClr val="363636"/>
              </a:buClr>
              <a:buSzPts val="1350"/>
              <a:buFont typeface="Montserrat"/>
              <a:buChar char="○"/>
            </a:pPr>
            <a:r>
              <a:rPr lang="en" sz="1350">
                <a:solidFill>
                  <a:srgbClr val="363636"/>
                </a:solidFill>
                <a:highlight>
                  <a:srgbClr val="FFFFFF"/>
                </a:highlight>
                <a:latin typeface="Montserrat"/>
                <a:ea typeface="Montserrat"/>
                <a:cs typeface="Montserrat"/>
                <a:sym typeface="Montserrat"/>
              </a:rPr>
              <a:t>Se apropria do uso de diversas tecnologias de ponta, como softwares, sistemas, maquinários e </a:t>
            </a:r>
            <a:r>
              <a:rPr b="1" lang="en" sz="1350">
                <a:solidFill>
                  <a:srgbClr val="38761D"/>
                </a:solidFill>
                <a:highlight>
                  <a:srgbClr val="FFFFFF"/>
                </a:highlight>
                <a:latin typeface="Montserrat"/>
                <a:ea typeface="Montserrat"/>
                <a:cs typeface="Montserrat"/>
                <a:sym typeface="Montserrat"/>
              </a:rPr>
              <a:t>data science</a:t>
            </a:r>
            <a:r>
              <a:rPr lang="en" sz="1350">
                <a:solidFill>
                  <a:srgbClr val="363636"/>
                </a:solidFill>
                <a:highlight>
                  <a:srgbClr val="FFFFFF"/>
                </a:highlight>
                <a:latin typeface="Montserrat"/>
                <a:ea typeface="Montserrat"/>
                <a:cs typeface="Montserrat"/>
                <a:sym typeface="Montserrat"/>
              </a:rPr>
              <a:t> para melhorar o controle, monitoramento e tomada de decisões.</a:t>
            </a:r>
            <a:endParaRPr sz="1350">
              <a:solidFill>
                <a:srgbClr val="363636"/>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350">
              <a:solidFill>
                <a:srgbClr val="363636"/>
              </a:solidFill>
              <a:highlight>
                <a:srgbClr val="FFFFFF"/>
              </a:highlight>
              <a:latin typeface="Lato"/>
              <a:ea typeface="Lato"/>
              <a:cs typeface="Lato"/>
              <a:sym typeface="Lato"/>
            </a:endParaRPr>
          </a:p>
        </p:txBody>
      </p:sp>
      <p:sp>
        <p:nvSpPr>
          <p:cNvPr id="179" name="Google Shape;179;p24"/>
          <p:cNvSpPr txBox="1"/>
          <p:nvPr/>
        </p:nvSpPr>
        <p:spPr>
          <a:xfrm>
            <a:off x="438450" y="4663225"/>
            <a:ext cx="554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8761D"/>
                </a:solidFill>
              </a:rPr>
              <a:t>Fonte:https://www.totvs.com/blog/gestao-agricola/agricultura-4-0/</a:t>
            </a:r>
            <a:endParaRPr sz="1100">
              <a:solidFill>
                <a:srgbClr val="38761D"/>
              </a:solidFill>
            </a:endParaRPr>
          </a:p>
        </p:txBody>
      </p:sp>
      <p:sp>
        <p:nvSpPr>
          <p:cNvPr id="180" name="Google Shape;180;p24"/>
          <p:cNvSpPr txBox="1"/>
          <p:nvPr/>
        </p:nvSpPr>
        <p:spPr>
          <a:xfrm>
            <a:off x="2704925" y="1837150"/>
            <a:ext cx="3539700" cy="1639200"/>
          </a:xfrm>
          <a:prstGeom prst="rect">
            <a:avLst/>
          </a:prstGeom>
          <a:noFill/>
          <a:ln>
            <a:noFill/>
          </a:ln>
        </p:spPr>
        <p:txBody>
          <a:bodyPr anchorCtr="0" anchor="t" bIns="91425" lIns="91425" spcFirstLastPara="1" rIns="91425" wrap="square" tIns="91425">
            <a:spAutoFit/>
          </a:bodyPr>
          <a:lstStyle/>
          <a:p>
            <a:pPr indent="-314325" lvl="1" marL="914400" rtl="0" algn="l">
              <a:spcBef>
                <a:spcPts val="0"/>
              </a:spcBef>
              <a:spcAft>
                <a:spcPts val="0"/>
              </a:spcAft>
              <a:buSzPts val="1350"/>
              <a:buFont typeface="Montserrat"/>
              <a:buChar char="○"/>
            </a:pPr>
            <a:r>
              <a:rPr lang="en" sz="1350">
                <a:solidFill>
                  <a:srgbClr val="363636"/>
                </a:solidFill>
                <a:highlight>
                  <a:schemeClr val="lt1"/>
                </a:highlight>
                <a:latin typeface="Montserrat"/>
                <a:ea typeface="Montserrat"/>
                <a:cs typeface="Montserrat"/>
                <a:sym typeface="Montserrat"/>
              </a:rPr>
              <a:t>Os produtores podem se aproveitar do uso de conceitos e tecnologias como a</a:t>
            </a:r>
            <a:r>
              <a:rPr b="1" lang="en" sz="1350">
                <a:solidFill>
                  <a:srgbClr val="363636"/>
                </a:solidFill>
                <a:highlight>
                  <a:schemeClr val="lt1"/>
                </a:highlight>
                <a:latin typeface="Montserrat"/>
                <a:ea typeface="Montserrat"/>
                <a:cs typeface="Montserrat"/>
                <a:sym typeface="Montserrat"/>
              </a:rPr>
              <a:t> </a:t>
            </a:r>
            <a:r>
              <a:rPr b="1" lang="en" sz="1350">
                <a:solidFill>
                  <a:srgbClr val="38761D"/>
                </a:solidFill>
                <a:highlight>
                  <a:schemeClr val="lt1"/>
                </a:highlight>
                <a:latin typeface="Montserrat"/>
                <a:ea typeface="Montserrat"/>
                <a:cs typeface="Montserrat"/>
                <a:sym typeface="Montserrat"/>
              </a:rPr>
              <a:t>internet das coisas, computação em nuvem e aprendizado de máquina</a:t>
            </a:r>
            <a:r>
              <a:rPr lang="en" sz="1350">
                <a:solidFill>
                  <a:srgbClr val="38761D"/>
                </a:solidFill>
                <a:highlight>
                  <a:schemeClr val="lt1"/>
                </a:highlight>
                <a:latin typeface="Montserrat"/>
                <a:ea typeface="Montserrat"/>
                <a:cs typeface="Montserrat"/>
                <a:sym typeface="Montserrat"/>
              </a:rPr>
              <a:t>.</a:t>
            </a:r>
            <a:endParaRPr sz="1650">
              <a:solidFill>
                <a:srgbClr val="363636"/>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350">
              <a:solidFill>
                <a:srgbClr val="363636"/>
              </a:solidFill>
              <a:highlight>
                <a:srgbClr val="FFFFFF"/>
              </a:highlight>
              <a:latin typeface="Lato"/>
              <a:ea typeface="Lato"/>
              <a:cs typeface="Lato"/>
              <a:sym typeface="Lato"/>
            </a:endParaRPr>
          </a:p>
        </p:txBody>
      </p:sp>
      <p:sp>
        <p:nvSpPr>
          <p:cNvPr id="181" name="Google Shape;181;p24"/>
          <p:cNvSpPr txBox="1"/>
          <p:nvPr/>
        </p:nvSpPr>
        <p:spPr>
          <a:xfrm>
            <a:off x="-193675" y="1837138"/>
            <a:ext cx="3539700" cy="1639200"/>
          </a:xfrm>
          <a:prstGeom prst="rect">
            <a:avLst/>
          </a:prstGeom>
          <a:noFill/>
          <a:ln>
            <a:noFill/>
          </a:ln>
        </p:spPr>
        <p:txBody>
          <a:bodyPr anchorCtr="0" anchor="t" bIns="91425" lIns="91425" spcFirstLastPara="1" rIns="91425" wrap="square" tIns="91425">
            <a:spAutoFit/>
          </a:bodyPr>
          <a:lstStyle/>
          <a:p>
            <a:pPr indent="-314325" lvl="1" marL="914400" rtl="0" algn="l">
              <a:spcBef>
                <a:spcPts val="0"/>
              </a:spcBef>
              <a:spcAft>
                <a:spcPts val="0"/>
              </a:spcAft>
              <a:buSzPts val="1350"/>
              <a:buFont typeface="Montserrat"/>
              <a:buChar char="○"/>
            </a:pPr>
            <a:r>
              <a:rPr lang="en" sz="1350">
                <a:solidFill>
                  <a:srgbClr val="363636"/>
                </a:solidFill>
                <a:highlight>
                  <a:srgbClr val="FFFFFF"/>
                </a:highlight>
                <a:latin typeface="Montserrat"/>
                <a:ea typeface="Montserrat"/>
                <a:cs typeface="Montserrat"/>
                <a:sym typeface="Montserrat"/>
              </a:rPr>
              <a:t>Os drones, biotecnologia e tratores autônomos são só alguns dos exemplos do uso de tecnologias da agricultura 4.0 em benefício dos agricultores.</a:t>
            </a:r>
            <a:endParaRPr sz="1050">
              <a:solidFill>
                <a:srgbClr val="363636"/>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350">
              <a:solidFill>
                <a:srgbClr val="363636"/>
              </a:solidFill>
              <a:highlight>
                <a:srgbClr val="FFFFFF"/>
              </a:highlight>
              <a:latin typeface="Lato"/>
              <a:ea typeface="Lato"/>
              <a:cs typeface="Lato"/>
              <a:sym typeface="Lato"/>
            </a:endParaRPr>
          </a:p>
        </p:txBody>
      </p:sp>
      <p:sp>
        <p:nvSpPr>
          <p:cNvPr id="182" name="Google Shape;182;p24"/>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5"/>
          <p:cNvSpPr txBox="1"/>
          <p:nvPr>
            <p:ph idx="4294967295" type="ctrTitle"/>
          </p:nvPr>
        </p:nvSpPr>
        <p:spPr>
          <a:xfrm>
            <a:off x="438438" y="3229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Vantagens</a:t>
            </a:r>
            <a:r>
              <a:rPr lang="en">
                <a:solidFill>
                  <a:srgbClr val="38761D"/>
                </a:solidFill>
              </a:rPr>
              <a:t> da Agricultura 4.0</a:t>
            </a:r>
            <a:endParaRPr>
              <a:solidFill>
                <a:srgbClr val="38761D"/>
              </a:solidFill>
            </a:endParaRPr>
          </a:p>
        </p:txBody>
      </p:sp>
      <p:sp>
        <p:nvSpPr>
          <p:cNvPr id="189" name="Google Shape;189;p25"/>
          <p:cNvSpPr txBox="1"/>
          <p:nvPr/>
        </p:nvSpPr>
        <p:spPr>
          <a:xfrm>
            <a:off x="-370125" y="1114625"/>
            <a:ext cx="3539700" cy="1108200"/>
          </a:xfrm>
          <a:prstGeom prst="rect">
            <a:avLst/>
          </a:prstGeom>
          <a:noFill/>
          <a:ln>
            <a:noFill/>
          </a:ln>
        </p:spPr>
        <p:txBody>
          <a:bodyPr anchorCtr="0" anchor="t" bIns="91425" lIns="91425" spcFirstLastPara="1" rIns="91425" wrap="square" tIns="91425">
            <a:spAutoFit/>
          </a:bodyPr>
          <a:lstStyle/>
          <a:p>
            <a:pPr indent="-292100" lvl="1" marL="914400" rtl="0" algn="just">
              <a:spcBef>
                <a:spcPts val="0"/>
              </a:spcBef>
              <a:spcAft>
                <a:spcPts val="0"/>
              </a:spcAft>
              <a:buClr>
                <a:srgbClr val="363636"/>
              </a:buClr>
              <a:buSzPts val="1000"/>
              <a:buFont typeface="Montserrat"/>
              <a:buChar char="○"/>
            </a:pPr>
            <a:r>
              <a:rPr lang="en" sz="1000">
                <a:solidFill>
                  <a:srgbClr val="363636"/>
                </a:solidFill>
                <a:highlight>
                  <a:srgbClr val="FFFFFF"/>
                </a:highlight>
                <a:latin typeface="Montserrat"/>
                <a:ea typeface="Montserrat"/>
                <a:cs typeface="Montserrat"/>
                <a:sym typeface="Montserrat"/>
              </a:rPr>
              <a:t>Os produtores agrícolas conseguem fazer um melhor aproveitamento dos insumos, </a:t>
            </a:r>
            <a:r>
              <a:rPr b="1" lang="en" sz="1000">
                <a:solidFill>
                  <a:srgbClr val="38761D"/>
                </a:solidFill>
                <a:highlight>
                  <a:srgbClr val="FFFFFF"/>
                </a:highlight>
                <a:latin typeface="Montserrat"/>
                <a:ea typeface="Montserrat"/>
                <a:cs typeface="Montserrat"/>
                <a:sym typeface="Montserrat"/>
              </a:rPr>
              <a:t>reduzindo os custos e desperdícios no plantio e na colheita</a:t>
            </a:r>
            <a:r>
              <a:rPr lang="en" sz="1000">
                <a:solidFill>
                  <a:srgbClr val="363636"/>
                </a:solidFill>
                <a:highlight>
                  <a:srgbClr val="FFFFFF"/>
                </a:highlight>
                <a:latin typeface="Montserrat"/>
                <a:ea typeface="Montserrat"/>
                <a:cs typeface="Montserrat"/>
                <a:sym typeface="Montserrat"/>
              </a:rPr>
              <a:t>.</a:t>
            </a:r>
            <a:endParaRPr sz="1000">
              <a:solidFill>
                <a:srgbClr val="363636"/>
              </a:solidFill>
              <a:highlight>
                <a:srgbClr val="FFFFFF"/>
              </a:highlight>
              <a:latin typeface="Montserrat"/>
              <a:ea typeface="Montserrat"/>
              <a:cs typeface="Montserrat"/>
              <a:sym typeface="Montserrat"/>
            </a:endParaRPr>
          </a:p>
          <a:p>
            <a:pPr indent="0" lvl="0" marL="457200" rtl="0" algn="just">
              <a:spcBef>
                <a:spcPts val="0"/>
              </a:spcBef>
              <a:spcAft>
                <a:spcPts val="0"/>
              </a:spcAft>
              <a:buNone/>
            </a:pPr>
            <a:r>
              <a:t/>
            </a:r>
            <a:endParaRPr sz="1000">
              <a:solidFill>
                <a:srgbClr val="363636"/>
              </a:solidFill>
              <a:highlight>
                <a:srgbClr val="FFFFFF"/>
              </a:highlight>
              <a:latin typeface="Lato"/>
              <a:ea typeface="Lato"/>
              <a:cs typeface="Lato"/>
              <a:sym typeface="Lato"/>
            </a:endParaRPr>
          </a:p>
        </p:txBody>
      </p:sp>
      <p:sp>
        <p:nvSpPr>
          <p:cNvPr id="190" name="Google Shape;190;p25"/>
          <p:cNvSpPr txBox="1"/>
          <p:nvPr/>
        </p:nvSpPr>
        <p:spPr>
          <a:xfrm>
            <a:off x="438450" y="4663225"/>
            <a:ext cx="554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8761D"/>
                </a:solidFill>
              </a:rPr>
              <a:t>Fonte:https://www.totvs.com/blog/gestao-agricola/agricultura-4-0/</a:t>
            </a:r>
            <a:endParaRPr sz="1100">
              <a:solidFill>
                <a:srgbClr val="38761D"/>
              </a:solidFill>
            </a:endParaRPr>
          </a:p>
        </p:txBody>
      </p:sp>
      <p:sp>
        <p:nvSpPr>
          <p:cNvPr id="191" name="Google Shape;191;p25"/>
          <p:cNvSpPr txBox="1"/>
          <p:nvPr/>
        </p:nvSpPr>
        <p:spPr>
          <a:xfrm>
            <a:off x="-370125" y="2161600"/>
            <a:ext cx="3539700" cy="1416000"/>
          </a:xfrm>
          <a:prstGeom prst="rect">
            <a:avLst/>
          </a:prstGeom>
          <a:noFill/>
          <a:ln>
            <a:noFill/>
          </a:ln>
        </p:spPr>
        <p:txBody>
          <a:bodyPr anchorCtr="0" anchor="t" bIns="91425" lIns="91425" spcFirstLastPara="1" rIns="91425" wrap="square" tIns="91425">
            <a:spAutoFit/>
          </a:bodyPr>
          <a:lstStyle/>
          <a:p>
            <a:pPr indent="-292100" lvl="1" marL="914400" rtl="0" algn="just">
              <a:spcBef>
                <a:spcPts val="0"/>
              </a:spcBef>
              <a:spcAft>
                <a:spcPts val="0"/>
              </a:spcAft>
              <a:buClr>
                <a:srgbClr val="274E13"/>
              </a:buClr>
              <a:buSzPts val="1000"/>
              <a:buFont typeface="Montserrat"/>
              <a:buChar char="○"/>
            </a:pPr>
            <a:r>
              <a:rPr lang="en" sz="1000">
                <a:solidFill>
                  <a:srgbClr val="363636"/>
                </a:solidFill>
                <a:highlight>
                  <a:srgbClr val="FFFFFF"/>
                </a:highlight>
                <a:latin typeface="Montserrat"/>
                <a:ea typeface="Montserrat"/>
                <a:cs typeface="Montserrat"/>
                <a:sym typeface="Montserrat"/>
              </a:rPr>
              <a:t>Além de reduzir o desperdício, as </a:t>
            </a:r>
            <a:r>
              <a:rPr b="1" lang="en" sz="1000">
                <a:solidFill>
                  <a:srgbClr val="38761D"/>
                </a:solidFill>
                <a:highlight>
                  <a:srgbClr val="FFFFFF"/>
                </a:highlight>
                <a:latin typeface="Montserrat"/>
                <a:ea typeface="Montserrat"/>
                <a:cs typeface="Montserrat"/>
                <a:sym typeface="Montserrat"/>
              </a:rPr>
              <a:t>tecnologias</a:t>
            </a:r>
            <a:r>
              <a:rPr lang="en" sz="1000">
                <a:solidFill>
                  <a:srgbClr val="363636"/>
                </a:solidFill>
                <a:highlight>
                  <a:srgbClr val="FFFFFF"/>
                </a:highlight>
                <a:latin typeface="Montserrat"/>
                <a:ea typeface="Montserrat"/>
                <a:cs typeface="Montserrat"/>
                <a:sym typeface="Montserrat"/>
              </a:rPr>
              <a:t> também contribuem para manter o agricultor em </a:t>
            </a:r>
            <a:r>
              <a:rPr b="1" lang="en" sz="1000">
                <a:solidFill>
                  <a:srgbClr val="38761D"/>
                </a:solidFill>
                <a:highlight>
                  <a:srgbClr val="FFFFFF"/>
                </a:highlight>
                <a:latin typeface="Montserrat"/>
                <a:ea typeface="Montserrat"/>
                <a:cs typeface="Montserrat"/>
                <a:sym typeface="Montserrat"/>
              </a:rPr>
              <a:t>competitividade no setor</a:t>
            </a:r>
            <a:r>
              <a:rPr lang="en" sz="1000">
                <a:solidFill>
                  <a:srgbClr val="363636"/>
                </a:solidFill>
                <a:highlight>
                  <a:srgbClr val="FFFFFF"/>
                </a:highlight>
                <a:latin typeface="Montserrat"/>
                <a:ea typeface="Montserrat"/>
                <a:cs typeface="Montserrat"/>
                <a:sym typeface="Montserrat"/>
              </a:rPr>
              <a:t>, ao permitir o</a:t>
            </a:r>
            <a:r>
              <a:rPr b="1" lang="en" sz="1000">
                <a:solidFill>
                  <a:srgbClr val="38761D"/>
                </a:solidFill>
                <a:highlight>
                  <a:srgbClr val="FFFFFF"/>
                </a:highlight>
                <a:latin typeface="Montserrat"/>
                <a:ea typeface="Montserrat"/>
                <a:cs typeface="Montserrat"/>
                <a:sym typeface="Montserrat"/>
              </a:rPr>
              <a:t> aumento da produtividade com qualidade</a:t>
            </a:r>
            <a:r>
              <a:rPr lang="en" sz="1000">
                <a:solidFill>
                  <a:srgbClr val="363636"/>
                </a:solidFill>
                <a:highlight>
                  <a:srgbClr val="FFFFFF"/>
                </a:highlight>
                <a:latin typeface="Montserrat"/>
                <a:ea typeface="Montserrat"/>
                <a:cs typeface="Montserrat"/>
                <a:sym typeface="Montserrat"/>
              </a:rPr>
              <a:t> em todas as etapas.</a:t>
            </a:r>
            <a:endParaRPr sz="1000">
              <a:solidFill>
                <a:srgbClr val="363636"/>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sz="1000">
              <a:solidFill>
                <a:srgbClr val="363636"/>
              </a:solidFill>
              <a:highlight>
                <a:srgbClr val="FFFFFF"/>
              </a:highlight>
              <a:latin typeface="Lato"/>
              <a:ea typeface="Lato"/>
              <a:cs typeface="Lato"/>
              <a:sym typeface="Lato"/>
            </a:endParaRPr>
          </a:p>
        </p:txBody>
      </p:sp>
      <p:sp>
        <p:nvSpPr>
          <p:cNvPr id="192" name="Google Shape;192;p25"/>
          <p:cNvSpPr txBox="1"/>
          <p:nvPr/>
        </p:nvSpPr>
        <p:spPr>
          <a:xfrm>
            <a:off x="-370125" y="3502625"/>
            <a:ext cx="3539700" cy="1262100"/>
          </a:xfrm>
          <a:prstGeom prst="rect">
            <a:avLst/>
          </a:prstGeom>
          <a:noFill/>
          <a:ln>
            <a:noFill/>
          </a:ln>
        </p:spPr>
        <p:txBody>
          <a:bodyPr anchorCtr="0" anchor="t" bIns="91425" lIns="91425" spcFirstLastPara="1" rIns="91425" wrap="square" tIns="91425">
            <a:spAutoFit/>
          </a:bodyPr>
          <a:lstStyle/>
          <a:p>
            <a:pPr indent="-292100" lvl="1" marL="914400" rtl="0" algn="just">
              <a:spcBef>
                <a:spcPts val="0"/>
              </a:spcBef>
              <a:spcAft>
                <a:spcPts val="0"/>
              </a:spcAft>
              <a:buSzPts val="1000"/>
              <a:buFont typeface="Montserrat"/>
              <a:buChar char="○"/>
            </a:pPr>
            <a:r>
              <a:rPr lang="en" sz="1000">
                <a:solidFill>
                  <a:srgbClr val="363636"/>
                </a:solidFill>
                <a:highlight>
                  <a:srgbClr val="FFFFFF"/>
                </a:highlight>
                <a:latin typeface="Montserrat"/>
                <a:ea typeface="Montserrat"/>
                <a:cs typeface="Montserrat"/>
                <a:sym typeface="Montserrat"/>
              </a:rPr>
              <a:t>Outra vantagem que reforça a importância da agricultura 4.0 é que, por ser guiado por </a:t>
            </a:r>
            <a:r>
              <a:rPr b="1" lang="en" sz="1000">
                <a:solidFill>
                  <a:srgbClr val="38761D"/>
                </a:solidFill>
                <a:highlight>
                  <a:srgbClr val="FFFFFF"/>
                </a:highlight>
                <a:latin typeface="Montserrat"/>
                <a:ea typeface="Montserrat"/>
                <a:cs typeface="Montserrat"/>
                <a:sym typeface="Montserrat"/>
              </a:rPr>
              <a:t>dados e estatísticas</a:t>
            </a:r>
            <a:r>
              <a:rPr lang="en" sz="1000">
                <a:solidFill>
                  <a:schemeClr val="dk1"/>
                </a:solidFill>
                <a:highlight>
                  <a:srgbClr val="FFFFFF"/>
                </a:highlight>
                <a:latin typeface="Montserrat"/>
                <a:ea typeface="Montserrat"/>
                <a:cs typeface="Montserrat"/>
                <a:sym typeface="Montserrat"/>
              </a:rPr>
              <a:t>,</a:t>
            </a:r>
            <a:r>
              <a:rPr lang="en" sz="1000">
                <a:solidFill>
                  <a:srgbClr val="363636"/>
                </a:solidFill>
                <a:highlight>
                  <a:srgbClr val="FFFFFF"/>
                </a:highlight>
                <a:latin typeface="Montserrat"/>
                <a:ea typeface="Montserrat"/>
                <a:cs typeface="Montserrat"/>
                <a:sym typeface="Montserrat"/>
              </a:rPr>
              <a:t> a tomada de decisões se torna muito mais precisa e estratégica.</a:t>
            </a:r>
            <a:endParaRPr sz="1000">
              <a:solidFill>
                <a:srgbClr val="363636"/>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000">
              <a:solidFill>
                <a:srgbClr val="363636"/>
              </a:solidFill>
              <a:highlight>
                <a:srgbClr val="FFFFFF"/>
              </a:highlight>
              <a:latin typeface="Lato"/>
              <a:ea typeface="Lato"/>
              <a:cs typeface="Lato"/>
              <a:sym typeface="Lato"/>
            </a:endParaRPr>
          </a:p>
        </p:txBody>
      </p:sp>
      <p:sp>
        <p:nvSpPr>
          <p:cNvPr id="193" name="Google Shape;193;p25"/>
          <p:cNvSpPr/>
          <p:nvPr/>
        </p:nvSpPr>
        <p:spPr>
          <a:xfrm rot="5400603">
            <a:off x="-2410175" y="2410950"/>
            <a:ext cx="5130000" cy="3081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5"/>
          <p:cNvPicPr preferRelativeResize="0"/>
          <p:nvPr/>
        </p:nvPicPr>
        <p:blipFill rotWithShape="1">
          <a:blip r:embed="rId3">
            <a:alphaModFix/>
          </a:blip>
          <a:srcRect b="0" l="16631" r="0" t="0"/>
          <a:stretch/>
        </p:blipFill>
        <p:spPr>
          <a:xfrm>
            <a:off x="3711025" y="1288200"/>
            <a:ext cx="4975776" cy="3198001"/>
          </a:xfrm>
          <a:prstGeom prst="rect">
            <a:avLst/>
          </a:prstGeom>
          <a:noFill/>
          <a:ln>
            <a:noFill/>
          </a:ln>
          <a:effectLst>
            <a:outerShdw blurRad="57150" rotWithShape="0" algn="bl" dir="5400000" dist="19050">
              <a:srgbClr val="000000">
                <a:alpha val="52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198" name="Shape 198"/>
        <p:cNvGrpSpPr/>
        <p:nvPr/>
      </p:nvGrpSpPr>
      <p:grpSpPr>
        <a:xfrm>
          <a:off x="0" y="0"/>
          <a:ext cx="0" cy="0"/>
          <a:chOff x="0" y="0"/>
          <a:chExt cx="0" cy="0"/>
        </a:xfrm>
      </p:grpSpPr>
      <p:pic>
        <p:nvPicPr>
          <p:cNvPr id="199" name="Google Shape;199;p26"/>
          <p:cNvPicPr preferRelativeResize="0"/>
          <p:nvPr/>
        </p:nvPicPr>
        <p:blipFill>
          <a:blip r:embed="rId3">
            <a:alphaModFix/>
          </a:blip>
          <a:stretch>
            <a:fillRect/>
          </a:stretch>
        </p:blipFill>
        <p:spPr>
          <a:xfrm>
            <a:off x="648063" y="989125"/>
            <a:ext cx="7847875" cy="3533775"/>
          </a:xfrm>
          <a:prstGeom prst="rect">
            <a:avLst/>
          </a:prstGeom>
          <a:noFill/>
          <a:ln>
            <a:noFill/>
          </a:ln>
        </p:spPr>
      </p:pic>
      <p:sp>
        <p:nvSpPr>
          <p:cNvPr id="200" name="Google Shape;20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201" name="Google Shape;201;p26"/>
          <p:cNvSpPr txBox="1"/>
          <p:nvPr/>
        </p:nvSpPr>
        <p:spPr>
          <a:xfrm>
            <a:off x="1068022" y="2992499"/>
            <a:ext cx="1505100" cy="3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012615"/>
                </a:solidFill>
                <a:latin typeface="Source Serif Pro"/>
                <a:ea typeface="Source Serif Pro"/>
                <a:cs typeface="Source Serif Pro"/>
                <a:sym typeface="Source Serif Pro"/>
              </a:rPr>
              <a:t>Software de precisão</a:t>
            </a:r>
            <a:endParaRPr b="1" sz="1900">
              <a:solidFill>
                <a:srgbClr val="012615"/>
              </a:solidFill>
              <a:latin typeface="Source Serif Pro"/>
              <a:ea typeface="Source Serif Pro"/>
              <a:cs typeface="Source Serif Pro"/>
              <a:sym typeface="Source Serif Pro"/>
            </a:endParaRPr>
          </a:p>
        </p:txBody>
      </p:sp>
      <p:sp>
        <p:nvSpPr>
          <p:cNvPr id="202" name="Google Shape;202;p26"/>
          <p:cNvSpPr txBox="1"/>
          <p:nvPr/>
        </p:nvSpPr>
        <p:spPr>
          <a:xfrm>
            <a:off x="2901472" y="2992499"/>
            <a:ext cx="1505100" cy="3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012615"/>
                </a:solidFill>
                <a:latin typeface="Source Serif Pro"/>
                <a:ea typeface="Source Serif Pro"/>
                <a:cs typeface="Source Serif Pro"/>
                <a:sym typeface="Source Serif Pro"/>
              </a:rPr>
              <a:t>Coleta de dados</a:t>
            </a:r>
            <a:endParaRPr b="1" sz="1900">
              <a:solidFill>
                <a:srgbClr val="012615"/>
              </a:solidFill>
              <a:latin typeface="Source Serif Pro"/>
              <a:ea typeface="Source Serif Pro"/>
              <a:cs typeface="Source Serif Pro"/>
              <a:sym typeface="Source Serif Pro"/>
            </a:endParaRPr>
          </a:p>
        </p:txBody>
      </p:sp>
      <p:sp>
        <p:nvSpPr>
          <p:cNvPr id="203" name="Google Shape;203;p26"/>
          <p:cNvSpPr txBox="1"/>
          <p:nvPr/>
        </p:nvSpPr>
        <p:spPr>
          <a:xfrm>
            <a:off x="4735697" y="2992499"/>
            <a:ext cx="1505100" cy="3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Source Serif Pro"/>
                <a:ea typeface="Source Serif Pro"/>
                <a:cs typeface="Source Serif Pro"/>
                <a:sym typeface="Source Serif Pro"/>
              </a:rPr>
              <a:t>Análise de dados</a:t>
            </a:r>
            <a:endParaRPr b="1" sz="1900">
              <a:solidFill>
                <a:srgbClr val="FFFFFF"/>
              </a:solidFill>
              <a:latin typeface="Source Serif Pro"/>
              <a:ea typeface="Source Serif Pro"/>
              <a:cs typeface="Source Serif Pro"/>
              <a:sym typeface="Source Serif Pro"/>
            </a:endParaRPr>
          </a:p>
        </p:txBody>
      </p:sp>
      <p:sp>
        <p:nvSpPr>
          <p:cNvPr id="204" name="Google Shape;204;p26"/>
          <p:cNvSpPr txBox="1"/>
          <p:nvPr/>
        </p:nvSpPr>
        <p:spPr>
          <a:xfrm>
            <a:off x="6569945" y="2992499"/>
            <a:ext cx="1505100" cy="3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Source Serif Pro"/>
                <a:ea typeface="Source Serif Pro"/>
                <a:cs typeface="Source Serif Pro"/>
                <a:sym typeface="Source Serif Pro"/>
              </a:rPr>
              <a:t>Tomada de decisão</a:t>
            </a:r>
            <a:endParaRPr b="1" sz="1900">
              <a:solidFill>
                <a:srgbClr val="FFFFFF"/>
              </a:solidFill>
              <a:latin typeface="Source Serif Pro"/>
              <a:ea typeface="Source Serif Pro"/>
              <a:cs typeface="Source Serif Pro"/>
              <a:sym typeface="Source Serif Pro"/>
            </a:endParaRPr>
          </a:p>
        </p:txBody>
      </p:sp>
      <p:sp>
        <p:nvSpPr>
          <p:cNvPr id="205" name="Google Shape;205;p26"/>
          <p:cNvSpPr txBox="1"/>
          <p:nvPr/>
        </p:nvSpPr>
        <p:spPr>
          <a:xfrm>
            <a:off x="713225" y="276088"/>
            <a:ext cx="7717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38761D"/>
                </a:solidFill>
                <a:latin typeface="Montserrat"/>
                <a:ea typeface="Montserrat"/>
                <a:cs typeface="Montserrat"/>
                <a:sym typeface="Montserrat"/>
              </a:rPr>
              <a:t>Processo para alcançar a agricultura 4.0</a:t>
            </a:r>
            <a:endParaRPr sz="2800">
              <a:solidFill>
                <a:srgbClr val="38761D"/>
              </a:solidFill>
              <a:latin typeface="Montserrat"/>
              <a:ea typeface="Montserrat"/>
              <a:cs typeface="Montserrat"/>
              <a:sym typeface="Montserrat"/>
            </a:endParaRPr>
          </a:p>
          <a:p>
            <a:pPr indent="0" lvl="0" marL="0" rtl="0" algn="ctr">
              <a:spcBef>
                <a:spcPts val="0"/>
              </a:spcBef>
              <a:spcAft>
                <a:spcPts val="0"/>
              </a:spcAft>
              <a:buNone/>
            </a:pPr>
            <a:r>
              <a:t/>
            </a:r>
            <a:endParaRPr b="1" sz="2800">
              <a:solidFill>
                <a:srgbClr val="014023"/>
              </a:solidFill>
              <a:latin typeface="Source Serif Pro"/>
              <a:ea typeface="Source Serif Pro"/>
              <a:cs typeface="Source Serif Pro"/>
              <a:sym typeface="Source Serif Pro"/>
            </a:endParaRPr>
          </a:p>
        </p:txBody>
      </p:sp>
      <p:sp>
        <p:nvSpPr>
          <p:cNvPr id="206" name="Google Shape;206;p26"/>
          <p:cNvSpPr txBox="1"/>
          <p:nvPr/>
        </p:nvSpPr>
        <p:spPr>
          <a:xfrm>
            <a:off x="1077282" y="2992499"/>
            <a:ext cx="1505100" cy="3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Source Serif Pro"/>
                <a:ea typeface="Source Serif Pro"/>
                <a:cs typeface="Source Serif Pro"/>
                <a:sym typeface="Source Serif Pro"/>
              </a:rPr>
              <a:t>Software de precisão</a:t>
            </a:r>
            <a:endParaRPr b="1" sz="1900">
              <a:solidFill>
                <a:srgbClr val="FFFFFF"/>
              </a:solidFill>
              <a:latin typeface="Source Serif Pro"/>
              <a:ea typeface="Source Serif Pro"/>
              <a:cs typeface="Source Serif Pro"/>
              <a:sym typeface="Source Serif Pro"/>
            </a:endParaRPr>
          </a:p>
        </p:txBody>
      </p:sp>
      <p:sp>
        <p:nvSpPr>
          <p:cNvPr id="207" name="Google Shape;207;p26"/>
          <p:cNvSpPr txBox="1"/>
          <p:nvPr/>
        </p:nvSpPr>
        <p:spPr>
          <a:xfrm>
            <a:off x="2910732" y="2992499"/>
            <a:ext cx="1505100" cy="3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Source Serif Pro"/>
                <a:ea typeface="Source Serif Pro"/>
                <a:cs typeface="Source Serif Pro"/>
                <a:sym typeface="Source Serif Pro"/>
              </a:rPr>
              <a:t>Coleta de dados</a:t>
            </a:r>
            <a:endParaRPr b="1" sz="1900">
              <a:solidFill>
                <a:srgbClr val="FFFFFF"/>
              </a:solidFill>
              <a:latin typeface="Source Serif Pro"/>
              <a:ea typeface="Source Serif Pro"/>
              <a:cs typeface="Source Serif Pro"/>
              <a:sym typeface="Source Serif Pro"/>
            </a:endParaRPr>
          </a:p>
        </p:txBody>
      </p:sp>
      <p:sp>
        <p:nvSpPr>
          <p:cNvPr id="208" name="Google Shape;208;p26"/>
          <p:cNvSpPr/>
          <p:nvPr/>
        </p:nvSpPr>
        <p:spPr>
          <a:xfrm>
            <a:off x="1268804" y="1940658"/>
            <a:ext cx="1104300" cy="907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6"/>
          <p:cNvGrpSpPr/>
          <p:nvPr/>
        </p:nvGrpSpPr>
        <p:grpSpPr>
          <a:xfrm>
            <a:off x="1403976" y="2161267"/>
            <a:ext cx="833517" cy="466797"/>
            <a:chOff x="1958520" y="2302574"/>
            <a:chExt cx="359213" cy="327807"/>
          </a:xfrm>
        </p:grpSpPr>
        <p:sp>
          <p:nvSpPr>
            <p:cNvPr id="210" name="Google Shape;210;p26"/>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6"/>
          <p:cNvGrpSpPr/>
          <p:nvPr/>
        </p:nvGrpSpPr>
        <p:grpSpPr>
          <a:xfrm>
            <a:off x="6873193" y="2129031"/>
            <a:ext cx="937297" cy="466765"/>
            <a:chOff x="1421638" y="4125629"/>
            <a:chExt cx="374709" cy="374010"/>
          </a:xfrm>
        </p:grpSpPr>
        <p:sp>
          <p:nvSpPr>
            <p:cNvPr id="214" name="Google Shape;214;p26"/>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alpha val="911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alpha val="911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6"/>
          <p:cNvGrpSpPr/>
          <p:nvPr/>
        </p:nvGrpSpPr>
        <p:grpSpPr>
          <a:xfrm>
            <a:off x="5195281" y="2161151"/>
            <a:ext cx="595610" cy="466768"/>
            <a:chOff x="1768821" y="3361108"/>
            <a:chExt cx="278739" cy="339073"/>
          </a:xfrm>
        </p:grpSpPr>
        <p:sp>
          <p:nvSpPr>
            <p:cNvPr id="217" name="Google Shape;217;p26"/>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6"/>
          <p:cNvSpPr/>
          <p:nvPr/>
        </p:nvSpPr>
        <p:spPr>
          <a:xfrm>
            <a:off x="3339999" y="2217927"/>
            <a:ext cx="595500" cy="353400"/>
          </a:xfrm>
          <a:prstGeom prst="can">
            <a:avLst>
              <a:gd fmla="val 25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6796284" y="1908473"/>
            <a:ext cx="1104300" cy="907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4940951" y="1908483"/>
            <a:ext cx="1104300" cy="907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3085607" y="1940658"/>
            <a:ext cx="1104300" cy="907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cxnSp>
        <p:nvCxnSpPr>
          <p:cNvPr id="236" name="Google Shape;236;p27"/>
          <p:cNvCxnSpPr>
            <a:stCxn id="237" idx="3"/>
            <a:endCxn id="238" idx="1"/>
          </p:cNvCxnSpPr>
          <p:nvPr/>
        </p:nvCxnSpPr>
        <p:spPr>
          <a:xfrm>
            <a:off x="6314463" y="1488861"/>
            <a:ext cx="829500" cy="4500"/>
          </a:xfrm>
          <a:prstGeom prst="straightConnector1">
            <a:avLst/>
          </a:prstGeom>
          <a:noFill/>
          <a:ln cap="flat" cmpd="sng" w="28575">
            <a:solidFill>
              <a:schemeClr val="dk2"/>
            </a:solidFill>
            <a:prstDash val="dash"/>
            <a:round/>
            <a:headEnd len="med" w="med" type="none"/>
            <a:tailEnd len="med" w="med" type="none"/>
          </a:ln>
        </p:spPr>
      </p:cxnSp>
      <p:cxnSp>
        <p:nvCxnSpPr>
          <p:cNvPr id="239" name="Google Shape;239;p27"/>
          <p:cNvCxnSpPr/>
          <p:nvPr/>
        </p:nvCxnSpPr>
        <p:spPr>
          <a:xfrm flipH="1" rot="-5400000">
            <a:off x="5462795" y="1655694"/>
            <a:ext cx="861900" cy="726600"/>
          </a:xfrm>
          <a:prstGeom prst="bentConnector3">
            <a:avLst>
              <a:gd fmla="val 50001" name="adj1"/>
            </a:avLst>
          </a:prstGeom>
          <a:noFill/>
          <a:ln cap="flat" cmpd="sng" w="28575">
            <a:solidFill>
              <a:schemeClr val="dk2"/>
            </a:solidFill>
            <a:prstDash val="dash"/>
            <a:round/>
            <a:headEnd len="med" w="med" type="none"/>
            <a:tailEnd len="med" w="med" type="none"/>
          </a:ln>
        </p:spPr>
      </p:cxnSp>
      <p:cxnSp>
        <p:nvCxnSpPr>
          <p:cNvPr id="240" name="Google Shape;240;p27"/>
          <p:cNvCxnSpPr/>
          <p:nvPr/>
        </p:nvCxnSpPr>
        <p:spPr>
          <a:xfrm rot="5400000">
            <a:off x="4757349" y="1731652"/>
            <a:ext cx="920400" cy="652800"/>
          </a:xfrm>
          <a:prstGeom prst="bentConnector3">
            <a:avLst>
              <a:gd fmla="val 45912" name="adj1"/>
            </a:avLst>
          </a:prstGeom>
          <a:noFill/>
          <a:ln cap="flat" cmpd="sng" w="28575">
            <a:solidFill>
              <a:schemeClr val="dk2"/>
            </a:solidFill>
            <a:prstDash val="dash"/>
            <a:round/>
            <a:headEnd len="med" w="med" type="none"/>
            <a:tailEnd len="med" w="med" type="none"/>
          </a:ln>
        </p:spPr>
      </p:cxnSp>
      <p:cxnSp>
        <p:nvCxnSpPr>
          <p:cNvPr id="241" name="Google Shape;241;p27"/>
          <p:cNvCxnSpPr>
            <a:stCxn id="242" idx="3"/>
            <a:endCxn id="243" idx="1"/>
          </p:cNvCxnSpPr>
          <p:nvPr/>
        </p:nvCxnSpPr>
        <p:spPr>
          <a:xfrm flipH="1" rot="10800000">
            <a:off x="6335686" y="4375580"/>
            <a:ext cx="808500" cy="11400"/>
          </a:xfrm>
          <a:prstGeom prst="straightConnector1">
            <a:avLst/>
          </a:prstGeom>
          <a:noFill/>
          <a:ln cap="flat" cmpd="sng" w="28575">
            <a:solidFill>
              <a:schemeClr val="dk2"/>
            </a:solidFill>
            <a:prstDash val="solid"/>
            <a:round/>
            <a:headEnd len="med" w="med" type="none"/>
            <a:tailEnd len="med" w="med" type="none"/>
          </a:ln>
        </p:spPr>
      </p:cxnSp>
      <p:cxnSp>
        <p:nvCxnSpPr>
          <p:cNvPr id="244" name="Google Shape;244;p27"/>
          <p:cNvCxnSpPr>
            <a:endCxn id="243" idx="0"/>
          </p:cNvCxnSpPr>
          <p:nvPr/>
        </p:nvCxnSpPr>
        <p:spPr>
          <a:xfrm flipH="1">
            <a:off x="7934541" y="1684275"/>
            <a:ext cx="20400" cy="2429700"/>
          </a:xfrm>
          <a:prstGeom prst="straightConnector1">
            <a:avLst/>
          </a:prstGeom>
          <a:noFill/>
          <a:ln cap="flat" cmpd="sng" w="28575">
            <a:solidFill>
              <a:schemeClr val="dk2"/>
            </a:solidFill>
            <a:prstDash val="solid"/>
            <a:round/>
            <a:headEnd len="med" w="med" type="none"/>
            <a:tailEnd len="med" w="med" type="none"/>
          </a:ln>
        </p:spPr>
      </p:cxnSp>
      <p:cxnSp>
        <p:nvCxnSpPr>
          <p:cNvPr id="245" name="Google Shape;245;p27"/>
          <p:cNvCxnSpPr/>
          <p:nvPr/>
        </p:nvCxnSpPr>
        <p:spPr>
          <a:xfrm>
            <a:off x="5100449" y="3155904"/>
            <a:ext cx="4200" cy="1197300"/>
          </a:xfrm>
          <a:prstGeom prst="straightConnector1">
            <a:avLst/>
          </a:prstGeom>
          <a:noFill/>
          <a:ln cap="flat" cmpd="sng" w="28575">
            <a:solidFill>
              <a:schemeClr val="dk2"/>
            </a:solidFill>
            <a:prstDash val="solid"/>
            <a:round/>
            <a:headEnd len="med" w="med" type="none"/>
            <a:tailEnd len="med" w="med" type="none"/>
          </a:ln>
        </p:spPr>
      </p:cxnSp>
      <p:cxnSp>
        <p:nvCxnSpPr>
          <p:cNvPr id="246" name="Google Shape;246;p27"/>
          <p:cNvCxnSpPr/>
          <p:nvPr/>
        </p:nvCxnSpPr>
        <p:spPr>
          <a:xfrm>
            <a:off x="2070061" y="2934857"/>
            <a:ext cx="928500" cy="1200"/>
          </a:xfrm>
          <a:prstGeom prst="straightConnector1">
            <a:avLst/>
          </a:prstGeom>
          <a:noFill/>
          <a:ln cap="flat" cmpd="sng" w="28575">
            <a:solidFill>
              <a:schemeClr val="dk2"/>
            </a:solidFill>
            <a:prstDash val="solid"/>
            <a:round/>
            <a:headEnd len="med" w="med" type="none"/>
            <a:tailEnd len="med" w="med" type="none"/>
          </a:ln>
        </p:spPr>
      </p:cxnSp>
      <p:cxnSp>
        <p:nvCxnSpPr>
          <p:cNvPr id="247" name="Google Shape;247;p27"/>
          <p:cNvCxnSpPr/>
          <p:nvPr/>
        </p:nvCxnSpPr>
        <p:spPr>
          <a:xfrm>
            <a:off x="1183104" y="902774"/>
            <a:ext cx="3600" cy="781800"/>
          </a:xfrm>
          <a:prstGeom prst="straightConnector1">
            <a:avLst/>
          </a:prstGeom>
          <a:noFill/>
          <a:ln cap="flat" cmpd="sng" w="28575">
            <a:solidFill>
              <a:schemeClr val="dk2"/>
            </a:solidFill>
            <a:prstDash val="solid"/>
            <a:round/>
            <a:headEnd len="med" w="med" type="none"/>
            <a:tailEnd len="med" w="med" type="none"/>
          </a:ln>
        </p:spPr>
      </p:cxnSp>
      <p:cxnSp>
        <p:nvCxnSpPr>
          <p:cNvPr id="248" name="Google Shape;248;p27"/>
          <p:cNvCxnSpPr>
            <a:endCxn id="249" idx="0"/>
          </p:cNvCxnSpPr>
          <p:nvPr/>
        </p:nvCxnSpPr>
        <p:spPr>
          <a:xfrm>
            <a:off x="1194836" y="1991554"/>
            <a:ext cx="3600" cy="781800"/>
          </a:xfrm>
          <a:prstGeom prst="straightConnector1">
            <a:avLst/>
          </a:prstGeom>
          <a:noFill/>
          <a:ln cap="flat" cmpd="sng" w="28575">
            <a:solidFill>
              <a:schemeClr val="dk2"/>
            </a:solidFill>
            <a:prstDash val="solid"/>
            <a:round/>
            <a:headEnd len="med" w="med" type="none"/>
            <a:tailEnd len="med" w="med" type="none"/>
          </a:ln>
        </p:spPr>
      </p:cxnSp>
      <p:sp>
        <p:nvSpPr>
          <p:cNvPr id="250" name="Google Shape;250;p27"/>
          <p:cNvSpPr/>
          <p:nvPr/>
        </p:nvSpPr>
        <p:spPr>
          <a:xfrm>
            <a:off x="245815" y="706688"/>
            <a:ext cx="1905300" cy="410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txBox="1"/>
          <p:nvPr/>
        </p:nvSpPr>
        <p:spPr>
          <a:xfrm>
            <a:off x="421469" y="759640"/>
            <a:ext cx="1581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Barlow"/>
                <a:ea typeface="Barlow"/>
                <a:cs typeface="Barlow"/>
                <a:sym typeface="Barlow"/>
              </a:rPr>
              <a:t>Escolha dos datasets</a:t>
            </a:r>
            <a:endParaRPr sz="1100">
              <a:solidFill>
                <a:schemeClr val="lt1"/>
              </a:solidFill>
              <a:latin typeface="Barlow"/>
              <a:ea typeface="Barlow"/>
              <a:cs typeface="Barlow"/>
              <a:sym typeface="Barlow"/>
            </a:endParaRPr>
          </a:p>
        </p:txBody>
      </p:sp>
      <p:sp>
        <p:nvSpPr>
          <p:cNvPr id="252" name="Google Shape;252;p27"/>
          <p:cNvSpPr/>
          <p:nvPr/>
        </p:nvSpPr>
        <p:spPr>
          <a:xfrm>
            <a:off x="232282" y="1581197"/>
            <a:ext cx="1905300" cy="410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txBox="1"/>
          <p:nvPr/>
        </p:nvSpPr>
        <p:spPr>
          <a:xfrm>
            <a:off x="352151" y="1595129"/>
            <a:ext cx="1581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rPr>
              <a:t>T</a:t>
            </a:r>
            <a:r>
              <a:rPr lang="en" sz="1100">
                <a:solidFill>
                  <a:schemeClr val="lt1"/>
                </a:solidFill>
                <a:latin typeface="Barlow"/>
                <a:ea typeface="Barlow"/>
                <a:cs typeface="Barlow"/>
                <a:sym typeface="Barlow"/>
              </a:rPr>
              <a:t>ratamento dos dados</a:t>
            </a:r>
            <a:endParaRPr sz="1100">
              <a:solidFill>
                <a:schemeClr val="lt1"/>
              </a:solidFill>
              <a:latin typeface="Barlow"/>
              <a:ea typeface="Barlow"/>
              <a:cs typeface="Barlow"/>
              <a:sym typeface="Barlow"/>
            </a:endParaRPr>
          </a:p>
        </p:txBody>
      </p:sp>
      <p:sp>
        <p:nvSpPr>
          <p:cNvPr id="254" name="Google Shape;254;p27"/>
          <p:cNvSpPr/>
          <p:nvPr/>
        </p:nvSpPr>
        <p:spPr>
          <a:xfrm>
            <a:off x="232282" y="2720401"/>
            <a:ext cx="1905300" cy="410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88350" y="4011970"/>
            <a:ext cx="1121400" cy="2649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txBox="1"/>
          <p:nvPr/>
        </p:nvSpPr>
        <p:spPr>
          <a:xfrm>
            <a:off x="189592" y="3966512"/>
            <a:ext cx="91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Postgre</a:t>
            </a:r>
            <a:endParaRPr sz="1000">
              <a:solidFill>
                <a:schemeClr val="lt1"/>
              </a:solidFill>
              <a:latin typeface="Barlow"/>
              <a:ea typeface="Barlow"/>
              <a:cs typeface="Barlow"/>
              <a:sym typeface="Barlow"/>
            </a:endParaRPr>
          </a:p>
        </p:txBody>
      </p:sp>
      <p:sp>
        <p:nvSpPr>
          <p:cNvPr id="257" name="Google Shape;257;p27"/>
          <p:cNvSpPr/>
          <p:nvPr/>
        </p:nvSpPr>
        <p:spPr>
          <a:xfrm>
            <a:off x="1350879" y="4021545"/>
            <a:ext cx="1121400" cy="2649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txBox="1"/>
          <p:nvPr/>
        </p:nvSpPr>
        <p:spPr>
          <a:xfrm>
            <a:off x="1452171" y="3992411"/>
            <a:ext cx="91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Cassandra</a:t>
            </a:r>
            <a:endParaRPr sz="1000">
              <a:solidFill>
                <a:schemeClr val="lt1"/>
              </a:solidFill>
              <a:latin typeface="Barlow"/>
              <a:ea typeface="Barlow"/>
              <a:cs typeface="Barlow"/>
              <a:sym typeface="Barlow"/>
            </a:endParaRPr>
          </a:p>
        </p:txBody>
      </p:sp>
      <p:sp>
        <p:nvSpPr>
          <p:cNvPr id="259" name="Google Shape;259;p27"/>
          <p:cNvSpPr/>
          <p:nvPr/>
        </p:nvSpPr>
        <p:spPr>
          <a:xfrm>
            <a:off x="2882745" y="1653899"/>
            <a:ext cx="1121400" cy="2649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txBox="1"/>
          <p:nvPr/>
        </p:nvSpPr>
        <p:spPr>
          <a:xfrm>
            <a:off x="2984038" y="1624766"/>
            <a:ext cx="91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Numpy</a:t>
            </a:r>
            <a:endParaRPr sz="1000">
              <a:solidFill>
                <a:schemeClr val="lt1"/>
              </a:solidFill>
              <a:latin typeface="Barlow"/>
              <a:ea typeface="Barlow"/>
              <a:cs typeface="Barlow"/>
              <a:sym typeface="Barlow"/>
            </a:endParaRPr>
          </a:p>
        </p:txBody>
      </p:sp>
      <p:sp>
        <p:nvSpPr>
          <p:cNvPr id="261" name="Google Shape;261;p27"/>
          <p:cNvSpPr/>
          <p:nvPr/>
        </p:nvSpPr>
        <p:spPr>
          <a:xfrm>
            <a:off x="2882745" y="1236450"/>
            <a:ext cx="1121400" cy="2649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txBox="1"/>
          <p:nvPr/>
        </p:nvSpPr>
        <p:spPr>
          <a:xfrm>
            <a:off x="2984038" y="1207316"/>
            <a:ext cx="91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Pandas</a:t>
            </a:r>
            <a:endParaRPr sz="1000">
              <a:solidFill>
                <a:schemeClr val="lt1"/>
              </a:solidFill>
              <a:latin typeface="Barlow"/>
              <a:ea typeface="Barlow"/>
              <a:cs typeface="Barlow"/>
              <a:sym typeface="Barlow"/>
            </a:endParaRPr>
          </a:p>
        </p:txBody>
      </p:sp>
      <p:sp>
        <p:nvSpPr>
          <p:cNvPr id="263" name="Google Shape;263;p27"/>
          <p:cNvSpPr/>
          <p:nvPr/>
        </p:nvSpPr>
        <p:spPr>
          <a:xfrm>
            <a:off x="2882750" y="2071350"/>
            <a:ext cx="1121400" cy="4101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txBox="1"/>
          <p:nvPr/>
        </p:nvSpPr>
        <p:spPr>
          <a:xfrm>
            <a:off x="2984038" y="2042215"/>
            <a:ext cx="918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Triggers e Functions</a:t>
            </a:r>
            <a:endParaRPr sz="1000">
              <a:solidFill>
                <a:schemeClr val="lt1"/>
              </a:solidFill>
              <a:latin typeface="Barlow"/>
              <a:ea typeface="Barlow"/>
              <a:cs typeface="Barlow"/>
              <a:sym typeface="Barlow"/>
            </a:endParaRPr>
          </a:p>
        </p:txBody>
      </p:sp>
      <p:sp>
        <p:nvSpPr>
          <p:cNvPr id="249" name="Google Shape;249;p27"/>
          <p:cNvSpPr txBox="1"/>
          <p:nvPr/>
        </p:nvSpPr>
        <p:spPr>
          <a:xfrm>
            <a:off x="407936" y="2773354"/>
            <a:ext cx="1581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Barlow"/>
                <a:ea typeface="Barlow"/>
                <a:cs typeface="Barlow"/>
                <a:sym typeface="Barlow"/>
              </a:rPr>
              <a:t>Criação dos BD’s</a:t>
            </a:r>
            <a:endParaRPr sz="1100">
              <a:solidFill>
                <a:schemeClr val="lt1"/>
              </a:solidFill>
              <a:latin typeface="Barlow"/>
              <a:ea typeface="Barlow"/>
              <a:cs typeface="Barlow"/>
              <a:sym typeface="Barlow"/>
            </a:endParaRPr>
          </a:p>
        </p:txBody>
      </p:sp>
      <p:cxnSp>
        <p:nvCxnSpPr>
          <p:cNvPr id="265" name="Google Shape;265;p27"/>
          <p:cNvCxnSpPr>
            <a:endCxn id="259" idx="1"/>
          </p:cNvCxnSpPr>
          <p:nvPr/>
        </p:nvCxnSpPr>
        <p:spPr>
          <a:xfrm flipH="1" rot="10800000">
            <a:off x="2151045" y="1786349"/>
            <a:ext cx="731700" cy="5700"/>
          </a:xfrm>
          <a:prstGeom prst="straightConnector1">
            <a:avLst/>
          </a:prstGeom>
          <a:noFill/>
          <a:ln cap="flat" cmpd="sng" w="28575">
            <a:solidFill>
              <a:schemeClr val="dk2"/>
            </a:solidFill>
            <a:prstDash val="dash"/>
            <a:round/>
            <a:headEnd len="med" w="med" type="none"/>
            <a:tailEnd len="med" w="med" type="none"/>
          </a:ln>
        </p:spPr>
      </p:cxnSp>
      <p:sp>
        <p:nvSpPr>
          <p:cNvPr id="266" name="Google Shape;266;p27"/>
          <p:cNvSpPr/>
          <p:nvPr/>
        </p:nvSpPr>
        <p:spPr>
          <a:xfrm>
            <a:off x="2448322" y="1355210"/>
            <a:ext cx="459417" cy="860364"/>
          </a:xfrm>
          <a:custGeom>
            <a:rect b="b" l="l" r="r" t="t"/>
            <a:pathLst>
              <a:path extrusionOk="0" h="39938" w="20574">
                <a:moveTo>
                  <a:pt x="19969" y="0"/>
                </a:moveTo>
                <a:lnTo>
                  <a:pt x="0" y="0"/>
                </a:lnTo>
                <a:lnTo>
                  <a:pt x="0" y="39938"/>
                </a:lnTo>
                <a:lnTo>
                  <a:pt x="20574" y="39938"/>
                </a:lnTo>
              </a:path>
            </a:pathLst>
          </a:custGeom>
          <a:noFill/>
          <a:ln cap="flat" cmpd="sng" w="28575">
            <a:solidFill>
              <a:schemeClr val="dk2"/>
            </a:solidFill>
            <a:prstDash val="dash"/>
            <a:round/>
            <a:headEnd len="med" w="med" type="none"/>
            <a:tailEnd len="med" w="med" type="none"/>
          </a:ln>
        </p:spPr>
      </p:sp>
      <p:cxnSp>
        <p:nvCxnSpPr>
          <p:cNvPr id="267" name="Google Shape;267;p27"/>
          <p:cNvCxnSpPr/>
          <p:nvPr/>
        </p:nvCxnSpPr>
        <p:spPr>
          <a:xfrm flipH="1" rot="-5400000">
            <a:off x="1117371" y="3185205"/>
            <a:ext cx="861900" cy="726600"/>
          </a:xfrm>
          <a:prstGeom prst="bentConnector3">
            <a:avLst>
              <a:gd fmla="val 50000" name="adj1"/>
            </a:avLst>
          </a:prstGeom>
          <a:noFill/>
          <a:ln cap="flat" cmpd="sng" w="28575">
            <a:solidFill>
              <a:schemeClr val="dk2"/>
            </a:solidFill>
            <a:prstDash val="dash"/>
            <a:round/>
            <a:headEnd len="med" w="med" type="none"/>
            <a:tailEnd len="med" w="med" type="none"/>
          </a:ln>
        </p:spPr>
      </p:cxnSp>
      <p:cxnSp>
        <p:nvCxnSpPr>
          <p:cNvPr id="268" name="Google Shape;268;p27"/>
          <p:cNvCxnSpPr>
            <a:stCxn id="249" idx="2"/>
          </p:cNvCxnSpPr>
          <p:nvPr/>
        </p:nvCxnSpPr>
        <p:spPr>
          <a:xfrm rot="5400000">
            <a:off x="411836" y="3261154"/>
            <a:ext cx="920400" cy="652800"/>
          </a:xfrm>
          <a:prstGeom prst="bentConnector3">
            <a:avLst>
              <a:gd fmla="val 45912" name="adj1"/>
            </a:avLst>
          </a:prstGeom>
          <a:noFill/>
          <a:ln cap="flat" cmpd="sng" w="28575">
            <a:solidFill>
              <a:schemeClr val="dk2"/>
            </a:solidFill>
            <a:prstDash val="dash"/>
            <a:round/>
            <a:headEnd len="med" w="med" type="none"/>
            <a:tailEnd len="med" w="med" type="none"/>
          </a:ln>
        </p:spPr>
      </p:cxnSp>
      <p:sp>
        <p:nvSpPr>
          <p:cNvPr id="269" name="Google Shape;269;p27"/>
          <p:cNvSpPr/>
          <p:nvPr/>
        </p:nvSpPr>
        <p:spPr>
          <a:xfrm>
            <a:off x="2693451" y="2736613"/>
            <a:ext cx="3092700" cy="410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txBox="1"/>
          <p:nvPr/>
        </p:nvSpPr>
        <p:spPr>
          <a:xfrm>
            <a:off x="3449306" y="2780961"/>
            <a:ext cx="1581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Barlow"/>
                <a:ea typeface="Barlow"/>
                <a:cs typeface="Barlow"/>
                <a:sym typeface="Barlow"/>
              </a:rPr>
              <a:t>Inserção Postgre</a:t>
            </a:r>
            <a:endParaRPr sz="1100">
              <a:solidFill>
                <a:schemeClr val="lt1"/>
              </a:solidFill>
              <a:latin typeface="Barlow"/>
              <a:ea typeface="Barlow"/>
              <a:cs typeface="Barlow"/>
              <a:sym typeface="Barlow"/>
            </a:endParaRPr>
          </a:p>
        </p:txBody>
      </p:sp>
      <p:sp>
        <p:nvSpPr>
          <p:cNvPr id="271" name="Google Shape;271;p27"/>
          <p:cNvSpPr/>
          <p:nvPr/>
        </p:nvSpPr>
        <p:spPr>
          <a:xfrm>
            <a:off x="6954875" y="3184778"/>
            <a:ext cx="1905300" cy="5232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txBox="1"/>
          <p:nvPr/>
        </p:nvSpPr>
        <p:spPr>
          <a:xfrm>
            <a:off x="7130535" y="3237716"/>
            <a:ext cx="158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Barlow"/>
                <a:ea typeface="Barlow"/>
                <a:cs typeface="Barlow"/>
                <a:sym typeface="Barlow"/>
              </a:rPr>
              <a:t>Migração Cassandra (JDBC)</a:t>
            </a:r>
            <a:endParaRPr sz="1100">
              <a:solidFill>
                <a:schemeClr val="lt1"/>
              </a:solidFill>
              <a:latin typeface="Barlow"/>
              <a:ea typeface="Barlow"/>
              <a:cs typeface="Barlow"/>
              <a:sym typeface="Barlow"/>
            </a:endParaRPr>
          </a:p>
        </p:txBody>
      </p:sp>
      <p:sp>
        <p:nvSpPr>
          <p:cNvPr id="273" name="Google Shape;273;p27"/>
          <p:cNvSpPr/>
          <p:nvPr/>
        </p:nvSpPr>
        <p:spPr>
          <a:xfrm>
            <a:off x="2684551" y="3919863"/>
            <a:ext cx="1581000" cy="6465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txBox="1"/>
          <p:nvPr/>
        </p:nvSpPr>
        <p:spPr>
          <a:xfrm>
            <a:off x="2770450" y="3919863"/>
            <a:ext cx="1416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Criação do código em Python para inserção(PSYCOPG2)</a:t>
            </a:r>
            <a:endParaRPr sz="1000">
              <a:solidFill>
                <a:schemeClr val="lt1"/>
              </a:solidFill>
              <a:latin typeface="Barlow"/>
              <a:ea typeface="Barlow"/>
              <a:cs typeface="Barlow"/>
              <a:sym typeface="Barlow"/>
            </a:endParaRPr>
          </a:p>
        </p:txBody>
      </p:sp>
      <p:sp>
        <p:nvSpPr>
          <p:cNvPr id="275" name="Google Shape;275;p27"/>
          <p:cNvSpPr/>
          <p:nvPr/>
        </p:nvSpPr>
        <p:spPr>
          <a:xfrm>
            <a:off x="4579032" y="4164678"/>
            <a:ext cx="1905300" cy="410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txBox="1"/>
          <p:nvPr/>
        </p:nvSpPr>
        <p:spPr>
          <a:xfrm>
            <a:off x="4754686" y="4217630"/>
            <a:ext cx="158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Leitura (JDBC)</a:t>
            </a:r>
            <a:endParaRPr sz="1000">
              <a:solidFill>
                <a:schemeClr val="lt1"/>
              </a:solidFill>
              <a:latin typeface="Barlow"/>
              <a:ea typeface="Barlow"/>
              <a:cs typeface="Barlow"/>
              <a:sym typeface="Barlow"/>
            </a:endParaRPr>
          </a:p>
        </p:txBody>
      </p:sp>
      <p:sp>
        <p:nvSpPr>
          <p:cNvPr id="276" name="Google Shape;276;p27"/>
          <p:cNvSpPr/>
          <p:nvPr/>
        </p:nvSpPr>
        <p:spPr>
          <a:xfrm>
            <a:off x="6954875" y="4061025"/>
            <a:ext cx="1918800" cy="5457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txBox="1"/>
          <p:nvPr/>
        </p:nvSpPr>
        <p:spPr>
          <a:xfrm>
            <a:off x="7144041" y="4113975"/>
            <a:ext cx="158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Barlow"/>
                <a:ea typeface="Barlow"/>
                <a:cs typeface="Barlow"/>
                <a:sym typeface="Barlow"/>
              </a:rPr>
              <a:t>Criação dos Parquet</a:t>
            </a:r>
            <a:endParaRPr sz="1100">
              <a:solidFill>
                <a:schemeClr val="lt1"/>
              </a:solidFill>
              <a:latin typeface="Barlow"/>
              <a:ea typeface="Barlow"/>
              <a:cs typeface="Barlow"/>
              <a:sym typeface="Barlow"/>
            </a:endParaRPr>
          </a:p>
          <a:p>
            <a:pPr indent="0" lvl="0" marL="0" rtl="0" algn="ctr">
              <a:spcBef>
                <a:spcPts val="0"/>
              </a:spcBef>
              <a:spcAft>
                <a:spcPts val="0"/>
              </a:spcAft>
              <a:buNone/>
            </a:pPr>
            <a:r>
              <a:rPr lang="en" sz="1100">
                <a:solidFill>
                  <a:schemeClr val="lt1"/>
                </a:solidFill>
                <a:latin typeface="Barlow"/>
                <a:ea typeface="Barlow"/>
                <a:cs typeface="Barlow"/>
                <a:sym typeface="Barlow"/>
              </a:rPr>
              <a:t>PySpark</a:t>
            </a:r>
            <a:endParaRPr sz="1100">
              <a:solidFill>
                <a:schemeClr val="lt1"/>
              </a:solidFill>
              <a:latin typeface="Barlow"/>
              <a:ea typeface="Barlow"/>
              <a:cs typeface="Barlow"/>
              <a:sym typeface="Barlow"/>
            </a:endParaRPr>
          </a:p>
        </p:txBody>
      </p:sp>
      <p:sp>
        <p:nvSpPr>
          <p:cNvPr id="277" name="Google Shape;277;p27"/>
          <p:cNvSpPr/>
          <p:nvPr/>
        </p:nvSpPr>
        <p:spPr>
          <a:xfrm>
            <a:off x="6954881" y="2224151"/>
            <a:ext cx="1905300" cy="410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txBox="1"/>
          <p:nvPr/>
        </p:nvSpPr>
        <p:spPr>
          <a:xfrm>
            <a:off x="7130535" y="2277104"/>
            <a:ext cx="1581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Barlow"/>
                <a:ea typeface="Barlow"/>
                <a:cs typeface="Barlow"/>
                <a:sym typeface="Barlow"/>
              </a:rPr>
              <a:t>Leitura JDBC</a:t>
            </a:r>
            <a:endParaRPr sz="1100">
              <a:solidFill>
                <a:schemeClr val="lt1"/>
              </a:solidFill>
              <a:latin typeface="Barlow"/>
              <a:ea typeface="Barlow"/>
              <a:cs typeface="Barlow"/>
              <a:sym typeface="Barlow"/>
            </a:endParaRPr>
          </a:p>
        </p:txBody>
      </p:sp>
      <p:sp>
        <p:nvSpPr>
          <p:cNvPr id="279" name="Google Shape;279;p27"/>
          <p:cNvSpPr/>
          <p:nvPr/>
        </p:nvSpPr>
        <p:spPr>
          <a:xfrm>
            <a:off x="6968381" y="1263539"/>
            <a:ext cx="1905300" cy="410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txBox="1"/>
          <p:nvPr/>
        </p:nvSpPr>
        <p:spPr>
          <a:xfrm>
            <a:off x="7144035" y="1316491"/>
            <a:ext cx="1581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Barlow"/>
                <a:ea typeface="Barlow"/>
                <a:cs typeface="Barlow"/>
                <a:sym typeface="Barlow"/>
              </a:rPr>
              <a:t>Análise Júpyter</a:t>
            </a:r>
            <a:endParaRPr sz="1100">
              <a:solidFill>
                <a:schemeClr val="lt1"/>
              </a:solidFill>
              <a:latin typeface="Barlow"/>
              <a:ea typeface="Barlow"/>
              <a:cs typeface="Barlow"/>
              <a:sym typeface="Barlow"/>
            </a:endParaRPr>
          </a:p>
        </p:txBody>
      </p:sp>
      <p:sp>
        <p:nvSpPr>
          <p:cNvPr id="280" name="Google Shape;280;p27"/>
          <p:cNvSpPr/>
          <p:nvPr/>
        </p:nvSpPr>
        <p:spPr>
          <a:xfrm>
            <a:off x="4811663" y="1319511"/>
            <a:ext cx="1581000" cy="3540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txBox="1"/>
          <p:nvPr/>
        </p:nvSpPr>
        <p:spPr>
          <a:xfrm>
            <a:off x="4897563" y="1319511"/>
            <a:ext cx="141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Barlow"/>
                <a:ea typeface="Barlow"/>
                <a:cs typeface="Barlow"/>
                <a:sym typeface="Barlow"/>
              </a:rPr>
              <a:t>Criação  dos gráficos</a:t>
            </a:r>
            <a:endParaRPr sz="1000">
              <a:solidFill>
                <a:schemeClr val="lt1"/>
              </a:solidFill>
              <a:latin typeface="Barlow"/>
              <a:ea typeface="Barlow"/>
              <a:cs typeface="Barlow"/>
              <a:sym typeface="Barlow"/>
            </a:endParaRPr>
          </a:p>
        </p:txBody>
      </p:sp>
      <p:sp>
        <p:nvSpPr>
          <p:cNvPr id="281" name="Google Shape;281;p27"/>
          <p:cNvSpPr/>
          <p:nvPr/>
        </p:nvSpPr>
        <p:spPr>
          <a:xfrm>
            <a:off x="4384979" y="2300419"/>
            <a:ext cx="1121400" cy="2649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txBox="1"/>
          <p:nvPr/>
        </p:nvSpPr>
        <p:spPr>
          <a:xfrm>
            <a:off x="4486271" y="2271285"/>
            <a:ext cx="91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Seaborn</a:t>
            </a:r>
            <a:endParaRPr sz="1000">
              <a:solidFill>
                <a:schemeClr val="lt1"/>
              </a:solidFill>
              <a:latin typeface="Barlow"/>
              <a:ea typeface="Barlow"/>
              <a:cs typeface="Barlow"/>
              <a:sym typeface="Barlow"/>
            </a:endParaRPr>
          </a:p>
        </p:txBody>
      </p:sp>
      <p:sp>
        <p:nvSpPr>
          <p:cNvPr id="283" name="Google Shape;283;p27"/>
          <p:cNvSpPr/>
          <p:nvPr/>
        </p:nvSpPr>
        <p:spPr>
          <a:xfrm>
            <a:off x="5705679" y="2292669"/>
            <a:ext cx="1121400" cy="2649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txBox="1"/>
          <p:nvPr/>
        </p:nvSpPr>
        <p:spPr>
          <a:xfrm>
            <a:off x="5806971" y="2263535"/>
            <a:ext cx="91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Matplotlib</a:t>
            </a:r>
            <a:endParaRPr sz="1000">
              <a:solidFill>
                <a:schemeClr val="lt1"/>
              </a:solidFill>
              <a:latin typeface="Barlow"/>
              <a:ea typeface="Barlow"/>
              <a:cs typeface="Barlow"/>
              <a:sym typeface="Barlow"/>
            </a:endParaRPr>
          </a:p>
        </p:txBody>
      </p:sp>
      <p:cxnSp>
        <p:nvCxnSpPr>
          <p:cNvPr id="285" name="Google Shape;285;p27"/>
          <p:cNvCxnSpPr/>
          <p:nvPr/>
        </p:nvCxnSpPr>
        <p:spPr>
          <a:xfrm>
            <a:off x="3441661" y="3157604"/>
            <a:ext cx="3600" cy="781800"/>
          </a:xfrm>
          <a:prstGeom prst="straightConnector1">
            <a:avLst/>
          </a:prstGeom>
          <a:noFill/>
          <a:ln cap="flat" cmpd="sng" w="28575">
            <a:solidFill>
              <a:schemeClr val="dk2"/>
            </a:solidFill>
            <a:prstDash val="dash"/>
            <a:round/>
            <a:headEnd len="med" w="med" type="none"/>
            <a:tailEnd len="med" w="med" type="none"/>
          </a:ln>
        </p:spPr>
      </p:cxnSp>
      <p:cxnSp>
        <p:nvCxnSpPr>
          <p:cNvPr id="286" name="Google Shape;286;p27"/>
          <p:cNvCxnSpPr>
            <a:stCxn id="237" idx="3"/>
          </p:cNvCxnSpPr>
          <p:nvPr/>
        </p:nvCxnSpPr>
        <p:spPr>
          <a:xfrm>
            <a:off x="6314463" y="1488861"/>
            <a:ext cx="0" cy="0"/>
          </a:xfrm>
          <a:prstGeom prst="straightConnector1">
            <a:avLst/>
          </a:prstGeom>
          <a:noFill/>
          <a:ln cap="flat" cmpd="sng" w="28575">
            <a:solidFill>
              <a:schemeClr val="dk2"/>
            </a:solidFill>
            <a:prstDash val="solid"/>
            <a:round/>
            <a:headEnd len="med" w="med" type="none"/>
            <a:tailEnd len="med" w="med" type="none"/>
          </a:ln>
        </p:spPr>
      </p:cxnSp>
      <p:sp>
        <p:nvSpPr>
          <p:cNvPr id="287" name="Google Shape;287;p27"/>
          <p:cNvSpPr txBox="1"/>
          <p:nvPr/>
        </p:nvSpPr>
        <p:spPr>
          <a:xfrm>
            <a:off x="2604775" y="163875"/>
            <a:ext cx="4681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6AA84F"/>
                </a:solidFill>
                <a:latin typeface="Barlow"/>
                <a:ea typeface="Barlow"/>
                <a:cs typeface="Barlow"/>
                <a:sym typeface="Barlow"/>
              </a:rPr>
              <a:t>Fluxo de Trabalho</a:t>
            </a:r>
            <a:endParaRPr b="1" sz="3600">
              <a:solidFill>
                <a:srgbClr val="6AA84F"/>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